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0" r:id="rId2"/>
    <p:sldId id="273" r:id="rId3"/>
    <p:sldId id="279" r:id="rId4"/>
    <p:sldId id="281" r:id="rId5"/>
    <p:sldId id="280" r:id="rId6"/>
    <p:sldId id="274" r:id="rId7"/>
    <p:sldId id="282" r:id="rId8"/>
    <p:sldId id="284" r:id="rId9"/>
    <p:sldId id="283" r:id="rId10"/>
    <p:sldId id="286" r:id="rId11"/>
    <p:sldId id="285" r:id="rId12"/>
    <p:sldId id="287" r:id="rId13"/>
    <p:sldId id="288" r:id="rId14"/>
    <p:sldId id="289" r:id="rId15"/>
    <p:sldId id="290" r:id="rId16"/>
    <p:sldId id="299" r:id="rId17"/>
    <p:sldId id="291" r:id="rId18"/>
    <p:sldId id="293" r:id="rId19"/>
    <p:sldId id="295" r:id="rId20"/>
    <p:sldId id="294" r:id="rId21"/>
    <p:sldId id="296" r:id="rId22"/>
    <p:sldId id="292" r:id="rId23"/>
    <p:sldId id="297" r:id="rId24"/>
    <p:sldId id="298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4" autoAdjust="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E05F9-39F2-4E6D-A185-4DF40FE2260C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AAAF0-82A9-4F87-B259-E641749E4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/>
          <p:cNvGraphicFramePr>
            <a:graphicFrameLocks noChangeAspect="1"/>
          </p:cNvGraphicFramePr>
          <p:nvPr userDrawn="1"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1026" name="Рисунок" r:id="rId3" imgW="1846465" imgH="638644" progId="Word.Picture.8">
              <p:embed/>
            </p:oleObj>
          </a:graphicData>
        </a:graphic>
      </p:graphicFrame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7BD4-CFD3-43C4-BF71-B0312D652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9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E557-8F4C-4AD2-BCD6-D54B424A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1" r:id="rId4"/>
    <p:sldLayoutId id="2147483667" r:id="rId5"/>
    <p:sldLayoutId id="2147483662" r:id="rId6"/>
    <p:sldLayoutId id="2147483665" r:id="rId7"/>
    <p:sldLayoutId id="2147483666" r:id="rId8"/>
    <p:sldLayoutId id="2147483664" r:id="rId9"/>
    <p:sldLayoutId id="2147483663" r:id="rId10"/>
    <p:sldLayoutId id="2147483668" r:id="rId11"/>
    <p:sldLayoutId id="2147483652" r:id="rId12"/>
    <p:sldLayoutId id="2147483660" r:id="rId13"/>
    <p:sldLayoutId id="2147483655" r:id="rId14"/>
    <p:sldLayoutId id="2147483657" r:id="rId15"/>
    <p:sldLayoutId id="214748366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395537" y="2000250"/>
            <a:ext cx="8280920" cy="24479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984807"/>
                </a:solidFill>
                <a:latin typeface="Arial" charset="0"/>
                <a:cs typeface="Arial" charset="0"/>
              </a:rPr>
              <a:t>Основы оценки регулирующего воздействия</a:t>
            </a:r>
            <a:br>
              <a:rPr lang="ru-RU" sz="3600" b="1" dirty="0" smtClean="0">
                <a:solidFill>
                  <a:srgbClr val="984807"/>
                </a:solidFill>
                <a:latin typeface="Arial" charset="0"/>
                <a:cs typeface="Arial" charset="0"/>
              </a:rPr>
            </a:br>
            <a:r>
              <a:rPr lang="ru-RU" sz="3600" b="1" dirty="0" smtClean="0">
                <a:solidFill>
                  <a:srgbClr val="984807"/>
                </a:solidFill>
                <a:latin typeface="Arial" charset="0"/>
                <a:cs typeface="Arial" charset="0"/>
              </a:rPr>
              <a:t>в Чувашской Республике</a:t>
            </a: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588125" y="5805488"/>
          <a:ext cx="2236788" cy="773112"/>
        </p:xfrm>
        <a:graphic>
          <a:graphicData uri="http://schemas.openxmlformats.org/presentationml/2006/ole">
            <p:oleObj spid="_x0000_s3074" name="Picture" r:id="rId3" imgW="1846465" imgH="638644" progId="Word.Picture.8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4500563" y="5949950"/>
            <a:ext cx="20145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1000" b="1" dirty="0"/>
              <a:t>Телефон: </a:t>
            </a:r>
            <a:r>
              <a:rPr lang="ru-RU" sz="1000" dirty="0"/>
              <a:t>(495) 624-65-93</a:t>
            </a:r>
            <a:endParaRPr lang="ru-RU" sz="1000" b="1" dirty="0"/>
          </a:p>
          <a:p>
            <a:pPr algn="r" eaLnBrk="0" hangingPunct="0"/>
            <a:r>
              <a:rPr lang="en-US" sz="1000" b="1" dirty="0"/>
              <a:t>E-mail: </a:t>
            </a:r>
            <a:r>
              <a:rPr lang="en-US" sz="1000" dirty="0" err="1" smtClean="0"/>
              <a:t>smirnoff</a:t>
            </a:r>
            <a:r>
              <a:rPr lang="ru-RU" sz="1000" dirty="0" smtClean="0"/>
              <a:t>@</a:t>
            </a:r>
            <a:r>
              <a:rPr lang="ru-RU" sz="1000" dirty="0" err="1" smtClean="0"/>
              <a:t>nisse.ru</a:t>
            </a:r>
            <a:r>
              <a:rPr lang="ru-RU" sz="1000" dirty="0" smtClean="0"/>
              <a:t> </a:t>
            </a:r>
            <a:endParaRPr lang="ru-RU" sz="1000" b="1" dirty="0"/>
          </a:p>
          <a:p>
            <a:pPr algn="r" eaLnBrk="0" hangingPunct="0"/>
            <a:r>
              <a:rPr lang="en-US" sz="1000" b="1" dirty="0"/>
              <a:t>Web</a:t>
            </a:r>
            <a:r>
              <a:rPr lang="ru-RU" sz="1000" b="1" dirty="0"/>
              <a:t>-сайт: </a:t>
            </a:r>
            <a:r>
              <a:rPr lang="en-US" sz="1000" dirty="0"/>
              <a:t>www</a:t>
            </a:r>
            <a:r>
              <a:rPr lang="ru-RU" sz="1000" dirty="0"/>
              <a:t>.</a:t>
            </a:r>
            <a:r>
              <a:rPr lang="en-US" sz="1000" dirty="0" err="1"/>
              <a:t>nisse</a:t>
            </a:r>
            <a:r>
              <a:rPr lang="ru-RU" sz="1000" dirty="0"/>
              <a:t>.</a:t>
            </a:r>
            <a:r>
              <a:rPr lang="en-US" sz="1000" dirty="0" err="1"/>
              <a:t>ru</a:t>
            </a:r>
            <a:endParaRPr lang="ru-RU" sz="1000" b="1" dirty="0"/>
          </a:p>
        </p:txBody>
      </p:sp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-6350" y="5018090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pic>
        <p:nvPicPr>
          <p:cNvPr id="1032" name="Picture 12" descr="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8640"/>
            <a:ext cx="14747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2267744" y="548680"/>
            <a:ext cx="583247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МИНИСТЕРСТВО ЭКОНОМИЧЕСКОГО РАЗВИТИЯ,</a:t>
            </a:r>
            <a:r>
              <a:rPr lang="en-US" sz="1400" b="1" dirty="0"/>
              <a:t> </a:t>
            </a:r>
            <a:r>
              <a:rPr lang="ru-RU" sz="1400" b="1" dirty="0"/>
              <a:t>ПРОМЫШЛЕННОСТИ И ТОРГОВЛИ</a:t>
            </a:r>
            <a:r>
              <a:rPr lang="en-US" sz="1400" b="1" dirty="0"/>
              <a:t> </a:t>
            </a:r>
            <a:r>
              <a:rPr lang="ru-RU" sz="1400" b="1" dirty="0"/>
              <a:t>ЧУВАШСКОЙ РЕСПУБЛИКИ</a:t>
            </a:r>
            <a:endParaRPr lang="en-US" sz="1400" b="1" dirty="0"/>
          </a:p>
          <a:p>
            <a:pPr algn="ctr">
              <a:spcBef>
                <a:spcPct val="50000"/>
              </a:spcBef>
            </a:pPr>
            <a:r>
              <a:rPr lang="ru-RU" sz="1000" dirty="0"/>
              <a:t>Телефон: (8352) 620965; </a:t>
            </a:r>
            <a:r>
              <a:rPr lang="en-US" sz="1000" dirty="0"/>
              <a:t>E-mail: economy@cap.ru</a:t>
            </a:r>
            <a:r>
              <a:rPr lang="ru-RU" sz="1000" dirty="0"/>
              <a:t>;</a:t>
            </a:r>
            <a:r>
              <a:rPr lang="en-US" sz="1000" dirty="0"/>
              <a:t> Web-</a:t>
            </a:r>
            <a:r>
              <a:rPr lang="ru-RU" sz="1000" dirty="0"/>
              <a:t>сайт: </a:t>
            </a:r>
            <a:r>
              <a:rPr lang="en-US" sz="1000" dirty="0"/>
              <a:t>http://gov.cap.ru</a:t>
            </a:r>
            <a:endParaRPr lang="ru-RU" sz="1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5733256"/>
            <a:ext cx="4104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kern="0" dirty="0" smtClean="0">
                <a:latin typeface="+mj-lt"/>
                <a:ea typeface="+mj-ea"/>
              </a:rPr>
              <a:t>Смирнов Н.В.</a:t>
            </a:r>
            <a:r>
              <a:rPr lang="ru-RU" sz="1600" i="1" kern="0" dirty="0" smtClean="0">
                <a:latin typeface="+mj-lt"/>
                <a:ea typeface="+mj-ea"/>
              </a:rPr>
              <a:t>,</a:t>
            </a:r>
          </a:p>
          <a:p>
            <a:pPr algn="ctr">
              <a:defRPr/>
            </a:pPr>
            <a:r>
              <a:rPr lang="ru-RU" sz="1600" i="1" kern="0" dirty="0" smtClean="0">
                <a:latin typeface="+mj-lt"/>
                <a:ea typeface="+mj-ea"/>
              </a:rPr>
              <a:t>заместитель  генерального директора, </a:t>
            </a:r>
            <a:r>
              <a:rPr lang="ru-RU" sz="1600" i="1" kern="0" dirty="0" err="1" smtClean="0">
                <a:latin typeface="+mj-lt"/>
                <a:ea typeface="+mj-ea"/>
              </a:rPr>
              <a:t>к.э.н</a:t>
            </a:r>
            <a:r>
              <a:rPr lang="ru-RU" sz="1600" i="1" kern="0" dirty="0" smtClean="0">
                <a:latin typeface="+mj-lt"/>
                <a:ea typeface="+mj-ea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909563" y="1052737"/>
            <a:ext cx="3606653" cy="4968551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Уполномоченный орган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субъекте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3495350" y="2496564"/>
            <a:ext cx="2374900" cy="1439862"/>
          </a:xfrm>
          <a:prstGeom prst="flowChartDecision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Предварительная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492175" y="4152326"/>
            <a:ext cx="2378075" cy="720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Углубленная оценка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492175" y="5088951"/>
            <a:ext cx="2378075" cy="6443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Подготовка заключения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347864" y="1628800"/>
            <a:ext cx="2592288" cy="720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Поступление проекта акта</a:t>
            </a:r>
          </a:p>
        </p:txBody>
      </p:sp>
      <p:cxnSp>
        <p:nvCxnSpPr>
          <p:cNvPr id="20" name="AutoShape 8"/>
          <p:cNvCxnSpPr>
            <a:cxnSpLocks noChangeShapeType="1"/>
          </p:cNvCxnSpPr>
          <p:nvPr/>
        </p:nvCxnSpPr>
        <p:spPr bwMode="auto">
          <a:xfrm rot="16200000" flipH="1">
            <a:off x="4609775" y="2423539"/>
            <a:ext cx="144463" cy="1587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1" name="AutoShape 9"/>
          <p:cNvCxnSpPr>
            <a:cxnSpLocks noChangeShapeType="1"/>
          </p:cNvCxnSpPr>
          <p:nvPr/>
        </p:nvCxnSpPr>
        <p:spPr bwMode="auto">
          <a:xfrm flipH="1">
            <a:off x="4681213" y="3936426"/>
            <a:ext cx="1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0"/>
          <p:cNvCxnSpPr>
            <a:cxnSpLocks noChangeShapeType="1"/>
          </p:cNvCxnSpPr>
          <p:nvPr/>
        </p:nvCxnSpPr>
        <p:spPr bwMode="auto">
          <a:xfrm>
            <a:off x="4681213" y="487305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6732240" y="1052737"/>
            <a:ext cx="2232248" cy="4968551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сообщество</a:t>
            </a:r>
          </a:p>
        </p:txBody>
      </p:sp>
      <p:cxnSp>
        <p:nvCxnSpPr>
          <p:cNvPr id="24" name="AutoShape 15"/>
          <p:cNvCxnSpPr>
            <a:cxnSpLocks noChangeShapeType="1"/>
            <a:endCxn id="34" idx="3"/>
          </p:cNvCxnSpPr>
          <p:nvPr/>
        </p:nvCxnSpPr>
        <p:spPr bwMode="auto">
          <a:xfrm rot="10800000">
            <a:off x="2700834" y="3068960"/>
            <a:ext cx="794516" cy="1483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5" name="AutoShape 16"/>
          <p:cNvCxnSpPr>
            <a:cxnSpLocks noChangeShapeType="1"/>
            <a:stCxn id="16" idx="1"/>
            <a:endCxn id="33" idx="3"/>
          </p:cNvCxnSpPr>
          <p:nvPr/>
        </p:nvCxnSpPr>
        <p:spPr bwMode="auto">
          <a:xfrm rot="10800000" flipV="1">
            <a:off x="2700834" y="3216494"/>
            <a:ext cx="794516" cy="82457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" name="AutoShape 17"/>
          <p:cNvCxnSpPr>
            <a:cxnSpLocks noChangeShapeType="1"/>
            <a:endCxn id="36" idx="3"/>
          </p:cNvCxnSpPr>
          <p:nvPr/>
        </p:nvCxnSpPr>
        <p:spPr bwMode="auto">
          <a:xfrm rot="10800000">
            <a:off x="2700834" y="5445224"/>
            <a:ext cx="791342" cy="40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876256" y="5013176"/>
            <a:ext cx="1873250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Размещение заключения на сайте</a:t>
            </a:r>
          </a:p>
        </p:txBody>
      </p:sp>
      <p:cxnSp>
        <p:nvCxnSpPr>
          <p:cNvPr id="28" name="AutoShape 19"/>
          <p:cNvCxnSpPr>
            <a:cxnSpLocks noChangeShapeType="1"/>
            <a:stCxn id="18" idx="3"/>
            <a:endCxn id="27" idx="1"/>
          </p:cNvCxnSpPr>
          <p:nvPr/>
        </p:nvCxnSpPr>
        <p:spPr bwMode="auto">
          <a:xfrm flipV="1">
            <a:off x="5870250" y="5409220"/>
            <a:ext cx="1006006" cy="18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6876256" y="4149080"/>
            <a:ext cx="1873250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 публичных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консультаций</a:t>
            </a:r>
          </a:p>
        </p:txBody>
      </p:sp>
      <p:cxnSp>
        <p:nvCxnSpPr>
          <p:cNvPr id="30" name="AutoShape 22"/>
          <p:cNvCxnSpPr>
            <a:cxnSpLocks noChangeShapeType="1"/>
            <a:stCxn id="35" idx="3"/>
            <a:endCxn id="19" idx="1"/>
          </p:cNvCxnSpPr>
          <p:nvPr/>
        </p:nvCxnSpPr>
        <p:spPr bwMode="auto">
          <a:xfrm>
            <a:off x="2628826" y="1988840"/>
            <a:ext cx="719038" cy="32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" name="AutoShape 23"/>
          <p:cNvCxnSpPr>
            <a:cxnSpLocks noChangeShapeType="1"/>
            <a:endCxn id="29" idx="1"/>
          </p:cNvCxnSpPr>
          <p:nvPr/>
        </p:nvCxnSpPr>
        <p:spPr bwMode="auto">
          <a:xfrm flipV="1">
            <a:off x="5870250" y="4509120"/>
            <a:ext cx="1006006" cy="35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83568" y="1052736"/>
            <a:ext cx="2088232" cy="4968552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Орган-разработчик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55576" y="3645024"/>
            <a:ext cx="1945258" cy="792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Направление положительного заключения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55576" y="2564904"/>
            <a:ext cx="1945258" cy="10081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Направление уведомления о том, что ОРВ не требуется</a:t>
            </a: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755576" y="1628800"/>
            <a:ext cx="1873250" cy="72008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Направление проекта акта</a:t>
            </a: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755576" y="4941168"/>
            <a:ext cx="1945258" cy="100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Направление положительного или отрицательного заключения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2339752" y="6165304"/>
            <a:ext cx="4680520" cy="43269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Оценка качества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заключений об ОРВ</a:t>
            </a:r>
          </a:p>
        </p:txBody>
      </p:sp>
      <p:cxnSp>
        <p:nvCxnSpPr>
          <p:cNvPr id="38" name="AutoShape 10"/>
          <p:cNvCxnSpPr>
            <a:cxnSpLocks noChangeShapeType="1"/>
            <a:stCxn id="18" idx="2"/>
            <a:endCxn id="37" idx="0"/>
          </p:cNvCxnSpPr>
          <p:nvPr/>
        </p:nvCxnSpPr>
        <p:spPr bwMode="auto">
          <a:xfrm flipH="1">
            <a:off x="4680012" y="5733256"/>
            <a:ext cx="1201" cy="4320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pic>
        <p:nvPicPr>
          <p:cNvPr id="29698" name="Объект 1"/>
          <p:cNvPicPr>
            <a:picLocks noChangeArrowheads="1"/>
          </p:cNvPicPr>
          <p:nvPr/>
        </p:nvPicPr>
        <p:blipFill>
          <a:blip r:embed="rId3" cstate="print"/>
          <a:srcRect t="-1300" r="-1445" b="-253"/>
          <a:stretch>
            <a:fillRect/>
          </a:stretch>
        </p:blipFill>
        <p:spPr bwMode="auto">
          <a:xfrm>
            <a:off x="611560" y="1052736"/>
            <a:ext cx="853244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771800" y="2564904"/>
            <a:ext cx="38884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Практика применения ОРВ в России и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827584" y="1196752"/>
            <a:ext cx="7560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мире: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30 стран с 1974 по 2008 гг.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6768752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27584" y="6165304"/>
            <a:ext cx="7416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OECD. Regulatory Policy Committee. Indicators of Regulatory Management systems. 2009 Report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827584" y="1196752"/>
            <a:ext cx="7560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России: 2010 – 2011 гг.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844824"/>
            <a:ext cx="83529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15 мая 2010 года № 336 «О внесении изменений в некоторые акты Правительства Российской Федерации»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Приказ Минэкономразвития России от 31 августа 2010 года № 398 «Об утверждении положения о порядке подготовки заключений об оценке регулирующего воздействия»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февраля 2011 года № 94 «О внесении изменений в некоторые акты Правительства Российской Федерации»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29 июля 2011 года № 633 «Об экспертизе нормативных правовых актов федеральных органов исполнительной власти в целях выявления в них положений, необоснованно затрудняющих ведение предпринимательской и инвестиционной деятельности, и о внесении изменений в некоторые акты Правительства Российской Федерации»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Приказ Минэкономразвития России от 09 ноября 2011 года № 634 «Об утверждении порядка проведения экспертизы нормативных правовых актов федеральных органов исполнительной власти в целях выявления в них положений, необоснованно затрудняющих ведение предпринимательской и инвестиционной деятельности»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195736" y="2348880"/>
            <a:ext cx="53285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Возможности развития ОРВ в регионах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 примере Чувашской Республики)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971600" y="1340768"/>
            <a:ext cx="7560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первоочередные шаги:</a:t>
            </a:r>
          </a:p>
          <a:p>
            <a:pPr marL="514350" indent="-514350"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Политическая воля высшего руководства Чувашской Республики</a:t>
            </a:r>
          </a:p>
          <a:p>
            <a:pPr marL="514350" indent="-514350"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органа по ОРВ (Минэкономразвития Чувашской Республики)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схемы ОРВ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Установление порядка проведения ОРВ нормативных правовых актов Республики Чувашия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плана дальнейшего развития ОРВ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195736" y="2348880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Подготовка заключения об оценке регулирующего воздействия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791072" y="1196752"/>
            <a:ext cx="8101408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Описание проблемы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решение какой проблемы направлено регулирование?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Каковы риски, связанные с текущей ситуацией?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произойдет, если никаких действий не будет предпринято?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какие группы оказывается воздействие?</a:t>
            </a:r>
          </a:p>
          <a:p>
            <a:pPr marL="342900" lvl="0" indent="-342900" algn="ctr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Цели регулирования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Каковы основные цели регулирования в терминах ожидаемых результатов?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ли какое-нибудь регулирование в данной сфере? Если оно неэффективно, то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Содержимое 2"/>
          <p:cNvSpPr txBox="1">
            <a:spLocks/>
          </p:cNvSpPr>
          <p:nvPr/>
        </p:nvSpPr>
        <p:spPr>
          <a:xfrm>
            <a:off x="755576" y="1268760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Возможные варианты достижения поставленных целей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инструменты могут быть использованы для достижения поставленной цели?</a:t>
            </a:r>
          </a:p>
          <a:p>
            <a:pPr marL="342900" lvl="0" indent="-342900" algn="ctr"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Выгоды и издержки использования каждого варианта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социальные группы, экономические сектора или регионы будет оказано воздействие?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Каково ожидаемое негативное и позитивное воздействие каждой из опций?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Качественное описание соответствующего воздействия и, если возможно, его количественная оценка.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 воздействия (кратко-, средне- или долгосрочный)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Каковы результаты, риски и ограничения использования каждой опции?</a:t>
            </a:r>
          </a:p>
          <a:p>
            <a:pPr marL="342900" lvl="0" indent="-342900" algn="ctr"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Консультации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какими заинтересованными сторонами были проведены консультации?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Каковы результаты консультаций?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6" name="Прямоугольник 16"/>
          <p:cNvSpPr>
            <a:spLocks noChangeArrowheads="1"/>
          </p:cNvSpPr>
          <p:nvPr/>
        </p:nvSpPr>
        <p:spPr bwMode="auto">
          <a:xfrm>
            <a:off x="2195736" y="1052736"/>
            <a:ext cx="5417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993300"/>
                </a:solidFill>
              </a:rPr>
              <a:t>Содержание семинара</a:t>
            </a:r>
            <a:endParaRPr lang="ru-RU" b="1" dirty="0" smtClean="0">
              <a:solidFill>
                <a:srgbClr val="993300"/>
              </a:solidFill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412777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Основы оценки регулирующего воздействия</a:t>
            </a:r>
          </a:p>
          <a:p>
            <a:pPr lvl="0"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Чувашской Республике.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Основные вопросы: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оценка регулирующего воздействия (ОРВ) и зачем она нужна?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Процедура ОРВ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 применения ОРВ в России и мире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развития ОРВ в регионах (на примере Чувашской Республики)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заключения об оценке регулирующего воздействия</a:t>
            </a:r>
          </a:p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 методов экономического анализа в ОРВ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Обсуждение, ответы на вопросы.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Содержимое 2"/>
          <p:cNvSpPr txBox="1">
            <a:spLocks/>
          </p:cNvSpPr>
          <p:nvPr/>
        </p:nvSpPr>
        <p:spPr>
          <a:xfrm>
            <a:off x="791072" y="1340768"/>
            <a:ext cx="8101408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Aft>
                <a:spcPts val="6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Рекомендуемый вариант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Каков окончательный выбор среди возможны опций?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не выбрана менее масштабная по вмешательству опция?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Каковы необходимые организационные и иные меры, позволяющие максимизировать позитивные и минимизировать негативные последствия применения соответствующей опции?</a:t>
            </a:r>
          </a:p>
          <a:p>
            <a:pPr marL="342900" lvl="0" indent="-342900" algn="ctr">
              <a:spcAft>
                <a:spcPts val="6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Реализация выбранного варианта и последующий мониторинг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Каким образом будет осуществляться практическое применение выбранного варианта? Какие органы и организации ответственны за его реализацию?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будет осуществляться мониторинг его применения?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Каким образом будет осуществляться последующая оценка его эффективности?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Содержимое 2"/>
          <p:cNvSpPr txBox="1">
            <a:spLocks/>
          </p:cNvSpPr>
          <p:nvPr/>
        </p:nvSpPr>
        <p:spPr>
          <a:xfrm>
            <a:off x="791072" y="1052736"/>
            <a:ext cx="817341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Методологические принципы ОРВ: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учитывать не только экономические, но и иные (социальные, экологические и прочие) последствия при условии их важности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Формат и содержание анализа последствий регулирования должен соответствовать задаче выбора варианта регулирования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сосредотачиваться на наиболее существенных последствиях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количественных данных о видах последствий не должно снижать их важность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учитывать кратко- и долгосрочный характер последствий. В последнем случае при возможности применять дисконтирование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характер последствия не однозначен, необходимо давать вариативную оценку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Глубина анализа должна соответствовать значимости последствия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195736" y="2348880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Применение методов экономического анализа в ОРВ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Содержимое 2"/>
          <p:cNvSpPr txBox="1">
            <a:spLocks/>
          </p:cNvSpPr>
          <p:nvPr/>
        </p:nvSpPr>
        <p:spPr>
          <a:xfrm>
            <a:off x="899592" y="1484784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анализируемых последствий регулирования: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экономические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воздействие на макро-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определяемое в терминах экономического роста, конкурентоспособности, изменений в издержках различных групп экономических агентов (в т.ч. дополнительные издержки бизнеса, включая дополнительное административное бремя, издержки государственных органов, связанные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правоприменением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т.п.), воздействие на технологическое развитие и инновационный потенциал, изменения в инвестиционной активности, изменение рыночных долей, воздействие на цены и др.;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воздействие на человеческий капитал, права человека,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равенство, уровень и качество занятости, социальное неравенство и бедность, здоровье, безопасность (включая уровень преступности), культуру,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перераспределительные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эффекты между различными социальными группами и др.;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воздействие на климат, уровень загрязнения воздуха, воды, почвы,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биоразнообразие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общественное здоровье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Содержимое 2"/>
          <p:cNvSpPr txBox="1">
            <a:spLocks/>
          </p:cNvSpPr>
          <p:nvPr/>
        </p:nvSpPr>
        <p:spPr>
          <a:xfrm>
            <a:off x="899592" y="1484784"/>
            <a:ext cx="806489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Аналитические методы определения наилучшего регулирования: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затраты-результат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cost-benefit analysis)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эффективности затрат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cost-effectiveness analysis)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рисков 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risk assessment)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многофакторный анализ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multi-criteria analysis)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941168"/>
            <a:ext cx="619268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метода определяется предметом исследования и доступностью информации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80920" cy="24479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984807"/>
                </a:solidFill>
                <a:latin typeface="Arial" charset="0"/>
                <a:cs typeface="Arial" charset="0"/>
              </a:rPr>
              <a:t>Спасибо за внимание!</a:t>
            </a: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588125" y="5805488"/>
          <a:ext cx="2236788" cy="773112"/>
        </p:xfrm>
        <a:graphic>
          <a:graphicData uri="http://schemas.openxmlformats.org/presentationml/2006/ole">
            <p:oleObj spid="_x0000_s4098" name="Picture" r:id="rId3" imgW="1846465" imgH="638644" progId="Word.Picture.8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4500563" y="5949950"/>
            <a:ext cx="20145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1000" b="1" dirty="0"/>
              <a:t>Телефон: </a:t>
            </a:r>
            <a:r>
              <a:rPr lang="ru-RU" sz="1000" dirty="0"/>
              <a:t>(495) 624-65-93</a:t>
            </a:r>
            <a:endParaRPr lang="ru-RU" sz="1000" b="1" dirty="0"/>
          </a:p>
          <a:p>
            <a:pPr algn="r" eaLnBrk="0" hangingPunct="0"/>
            <a:r>
              <a:rPr lang="en-US" sz="1000" b="1" dirty="0"/>
              <a:t>E-mail: </a:t>
            </a:r>
            <a:r>
              <a:rPr lang="en-US" sz="1000" dirty="0" err="1" smtClean="0"/>
              <a:t>smirnoff</a:t>
            </a:r>
            <a:r>
              <a:rPr lang="ru-RU" sz="1000" dirty="0" smtClean="0"/>
              <a:t>@</a:t>
            </a:r>
            <a:r>
              <a:rPr lang="ru-RU" sz="1000" dirty="0" err="1" smtClean="0"/>
              <a:t>nisse.ru</a:t>
            </a:r>
            <a:r>
              <a:rPr lang="ru-RU" sz="1000" dirty="0" smtClean="0"/>
              <a:t> </a:t>
            </a:r>
            <a:endParaRPr lang="ru-RU" sz="1000" b="1" dirty="0"/>
          </a:p>
          <a:p>
            <a:pPr algn="r" eaLnBrk="0" hangingPunct="0"/>
            <a:r>
              <a:rPr lang="en-US" sz="1000" b="1" dirty="0"/>
              <a:t>Web</a:t>
            </a:r>
            <a:r>
              <a:rPr lang="ru-RU" sz="1000" b="1" dirty="0"/>
              <a:t>-сайт: </a:t>
            </a:r>
            <a:r>
              <a:rPr lang="en-US" sz="1000" dirty="0"/>
              <a:t>www</a:t>
            </a:r>
            <a:r>
              <a:rPr lang="ru-RU" sz="1000" dirty="0"/>
              <a:t>.</a:t>
            </a:r>
            <a:r>
              <a:rPr lang="en-US" sz="1000" dirty="0" err="1"/>
              <a:t>nisse</a:t>
            </a:r>
            <a:r>
              <a:rPr lang="ru-RU" sz="1000" dirty="0"/>
              <a:t>.</a:t>
            </a:r>
            <a:r>
              <a:rPr lang="en-US" sz="1000" dirty="0" err="1"/>
              <a:t>ru</a:t>
            </a:r>
            <a:endParaRPr lang="ru-RU" sz="1000" b="1" dirty="0"/>
          </a:p>
        </p:txBody>
      </p:sp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-6350" y="5018090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5733256"/>
            <a:ext cx="4104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kern="0" dirty="0" smtClean="0">
                <a:latin typeface="+mj-lt"/>
                <a:ea typeface="+mj-ea"/>
              </a:rPr>
              <a:t>Смирнов Н.В.</a:t>
            </a:r>
            <a:r>
              <a:rPr lang="ru-RU" sz="1600" i="1" kern="0" dirty="0" smtClean="0">
                <a:latin typeface="+mj-lt"/>
                <a:ea typeface="+mj-ea"/>
              </a:rPr>
              <a:t>,</a:t>
            </a:r>
          </a:p>
          <a:p>
            <a:pPr algn="ctr">
              <a:defRPr/>
            </a:pPr>
            <a:r>
              <a:rPr lang="ru-RU" sz="1600" i="1" kern="0" dirty="0" smtClean="0">
                <a:latin typeface="+mj-lt"/>
                <a:ea typeface="+mj-ea"/>
              </a:rPr>
              <a:t>заместитель  генерального директора, </a:t>
            </a:r>
            <a:r>
              <a:rPr lang="ru-RU" sz="1600" i="1" kern="0" dirty="0" err="1" smtClean="0">
                <a:latin typeface="+mj-lt"/>
                <a:ea typeface="+mj-ea"/>
              </a:rPr>
              <a:t>к.э.н</a:t>
            </a:r>
            <a:r>
              <a:rPr lang="ru-RU" sz="1600" i="1" kern="0" dirty="0" smtClean="0">
                <a:latin typeface="+mj-lt"/>
                <a:ea typeface="+mj-ea"/>
              </a:rPr>
              <a:t>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1691680" y="2348880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lvl="0" indent="-269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оценка регулирующего воздействия (ОРВ) и зачем она нужна?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555776" y="3284984"/>
            <a:ext cx="619268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регулирующего воздействия (ОРВ) –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системная процедура выявления и оценки возможных последствий введения тех или иных норм регулирования.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26876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Регулирование (как нормотворчество) – определяющий фактор успешности социально-экономического развития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Центральный вопрос: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обеспечить качество регулирования?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5373216"/>
            <a:ext cx="784887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ОРВ – это инструмент для повышения качества регулирования</a:t>
            </a:r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7584" y="3284984"/>
            <a:ext cx="799288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5469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>
                <a:tab pos="684213" algn="l"/>
              </a:tabLs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ОРВ как института позволяет: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6842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Снизить издержки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субъектов предпринимательской и иной деятельности, других заинтересованных лиц по выполнению установленных требований;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6842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экономию бюджетных средств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6842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Снизить риски возникновения коррупции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6842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Улучшить деловой климат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повысить инвестиционную привлекательность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страны или региона;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6842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Повысить доверие граждан и бизнеса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принимаемым государством решениям.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1196752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ОРВ позволяет значительно повысить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регулирования.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Результативное регулирование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это регулирование, которое позволяет достигнуть поставленных целей.</a:t>
            </a:r>
          </a:p>
          <a:p>
            <a:pPr indent="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Эффективным регулирование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является, если эти цели достигнуты при минимально возможны издержках.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Прямоугольник 16"/>
          <p:cNvSpPr>
            <a:spLocks noChangeArrowheads="1"/>
          </p:cNvSpPr>
          <p:nvPr/>
        </p:nvSpPr>
        <p:spPr bwMode="auto">
          <a:xfrm>
            <a:off x="1115616" y="1124744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993300"/>
                </a:solidFill>
              </a:rPr>
              <a:t>Предметная область ОРВ в регионах </a:t>
            </a:r>
            <a:r>
              <a:rPr lang="ru-RU" b="1" dirty="0" smtClean="0">
                <a:solidFill>
                  <a:srgbClr val="993300"/>
                </a:solidFill>
              </a:rPr>
              <a:t>(ориентир):</a:t>
            </a:r>
          </a:p>
          <a:p>
            <a:pPr algn="ctr"/>
            <a:endParaRPr lang="ru-RU" b="1" dirty="0" smtClean="0">
              <a:solidFill>
                <a:srgbClr val="993300"/>
              </a:solidFill>
            </a:endParaRPr>
          </a:p>
          <a:p>
            <a:pPr algn="ctr"/>
            <a:r>
              <a:rPr lang="ru-RU" b="1" dirty="0" smtClean="0">
                <a:solidFill>
                  <a:srgbClr val="993300"/>
                </a:solidFill>
              </a:rPr>
              <a:t>Установление: Порядков, Правил, Процедур, Нормативов, Льгот и т.д.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213285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Полномочия нормативного регулирования </a:t>
            </a:r>
            <a:r>
              <a:rPr lang="ru-RU" dirty="0" smtClean="0"/>
              <a:t>: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более 100 полномочий</a:t>
            </a:r>
            <a:r>
              <a:rPr lang="ru-RU" dirty="0" smtClean="0"/>
              <a:t>, </a:t>
            </a:r>
          </a:p>
          <a:p>
            <a:pPr lvl="0"/>
            <a:r>
              <a:rPr lang="ru-RU" dirty="0" smtClean="0"/>
              <a:t>		</a:t>
            </a:r>
            <a:r>
              <a:rPr lang="ru-RU" sz="1400" i="1" dirty="0" smtClean="0"/>
              <a:t>в том числе:</a:t>
            </a:r>
          </a:p>
          <a:p>
            <a:pPr lvl="0"/>
            <a:r>
              <a:rPr lang="ru-RU" dirty="0" smtClean="0"/>
              <a:t>Торговля и поддержка предпринимательства</a:t>
            </a:r>
          </a:p>
          <a:p>
            <a:pPr marL="441325" lvl="0" indent="-268288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Осуществление программных и иных мер поддержки и развития МСП</a:t>
            </a:r>
          </a:p>
          <a:p>
            <a:pPr marL="441325" lvl="0" indent="-268288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Регулирование торговой деятельности</a:t>
            </a:r>
          </a:p>
          <a:p>
            <a:pPr lvl="0"/>
            <a:r>
              <a:rPr lang="ru-RU" dirty="0" smtClean="0"/>
              <a:t>Земельный кодекс Российской Федерации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44500" indent="-252000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Издание органами исполнительной власти субъектов Российской Федерации актов, содержащих нормы земельного права, на основании и во исполнение Земельного кодекса Российской Федерации, федеральных законов, иных нормативных правовых актов Российской Федерации, законов субъектов Российской Федерации</a:t>
            </a:r>
          </a:p>
          <a:p>
            <a:pPr lvl="0"/>
            <a:r>
              <a:rPr lang="ru-RU" dirty="0" smtClean="0"/>
              <a:t>Градостроительный кодекс Российской Федерации</a:t>
            </a:r>
          </a:p>
          <a:p>
            <a:pPr marL="444500" indent="-252000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Установление порядка организации и проведения государственной экспертизы проектной документации, государственной экспертизы результатов инженерных изысканий</a:t>
            </a:r>
          </a:p>
          <a:p>
            <a:pPr lvl="0"/>
            <a:r>
              <a:rPr lang="ru-RU" dirty="0" smtClean="0"/>
              <a:t>Водный кодекс Российской Федерации</a:t>
            </a:r>
          </a:p>
          <a:p>
            <a:pPr marL="444500" indent="-252000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Утверждение правил пользования водными объектами для плавания на маломерных судах</a:t>
            </a:r>
          </a:p>
          <a:p>
            <a:pPr lvl="0"/>
            <a:r>
              <a:rPr lang="ru-RU" dirty="0" smtClean="0"/>
              <a:t>Туристская деятельность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dirty="0" smtClean="0"/>
              <a:t>Регулирование в сфере ЖКХ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899592" y="1124744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Цена вопроса</a:t>
            </a:r>
          </a:p>
          <a:p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Сегодня: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 экономия достигает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десятков миллиардов рублей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одно регулирование – это % от ВВП</a:t>
            </a:r>
          </a:p>
          <a:p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Завтра: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инвестиционный приток – мультипликативный эффект для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2987824" y="2924944"/>
            <a:ext cx="3553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Процедура ОРВ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7BD4-CFD3-43C4-BF71-B0312D65267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charset="-52"/>
            </a:endParaRPr>
          </a:p>
        </p:txBody>
      </p:sp>
      <p:sp>
        <p:nvSpPr>
          <p:cNvPr id="7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6017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ru-RU" sz="2400" b="1" i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Оценка регулирующего воздействия (ОРВ) в Чувашской Республике</a:t>
            </a:r>
            <a:endParaRPr lang="ru-RU" sz="2400" b="1" i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3275856" y="1124744"/>
            <a:ext cx="2808312" cy="5733256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Орган-регулятор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419872" y="1484784"/>
            <a:ext cx="2376264" cy="720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Возникновение идеи регулирования</a:t>
            </a:r>
          </a:p>
          <a:p>
            <a:pPr marL="87313" marR="0" lvl="0" indent="79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(необходимость решения проблемы в экономике)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423292" y="2411768"/>
            <a:ext cx="2374900" cy="101723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Предварительная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оценка</a:t>
            </a:r>
          </a:p>
        </p:txBody>
      </p:sp>
      <p:cxnSp>
        <p:nvCxnSpPr>
          <p:cNvPr id="16" name="AutoShape 8"/>
          <p:cNvCxnSpPr>
            <a:cxnSpLocks noChangeShapeType="1"/>
            <a:stCxn id="14" idx="2"/>
            <a:endCxn id="15" idx="0"/>
          </p:cNvCxnSpPr>
          <p:nvPr/>
        </p:nvCxnSpPr>
        <p:spPr bwMode="auto">
          <a:xfrm rot="16200000" flipH="1">
            <a:off x="4506244" y="2307269"/>
            <a:ext cx="206259" cy="27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  <a:stCxn id="15" idx="2"/>
            <a:endCxn id="64" idx="0"/>
          </p:cNvCxnSpPr>
          <p:nvPr/>
        </p:nvCxnSpPr>
        <p:spPr bwMode="auto">
          <a:xfrm flipH="1">
            <a:off x="4608004" y="3429000"/>
            <a:ext cx="2738" cy="216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9"/>
          <p:cNvCxnSpPr>
            <a:cxnSpLocks noChangeShapeType="1"/>
            <a:stCxn id="75" idx="2"/>
            <a:endCxn id="95" idx="0"/>
          </p:cNvCxnSpPr>
          <p:nvPr/>
        </p:nvCxnSpPr>
        <p:spPr bwMode="auto">
          <a:xfrm>
            <a:off x="4607322" y="5382336"/>
            <a:ext cx="682" cy="2069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755576" y="1124744"/>
            <a:ext cx="2376264" cy="5733256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Уполномоченный ОРВ - орган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827584" y="3429000"/>
            <a:ext cx="2090043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Экспертиза доказательства необходимости вмешательства в экономику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AutoShape 9"/>
          <p:cNvCxnSpPr>
            <a:cxnSpLocks noChangeShapeType="1"/>
            <a:stCxn id="39" idx="3"/>
            <a:endCxn id="64" idx="1"/>
          </p:cNvCxnSpPr>
          <p:nvPr/>
        </p:nvCxnSpPr>
        <p:spPr bwMode="auto">
          <a:xfrm>
            <a:off x="2917627" y="3897052"/>
            <a:ext cx="430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827584" y="5589240"/>
            <a:ext cx="2090043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Экспертиза качества итогового заключения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AutoShape 9"/>
          <p:cNvCxnSpPr>
            <a:cxnSpLocks noChangeShapeType="1"/>
            <a:stCxn id="46" idx="3"/>
            <a:endCxn id="95" idx="1"/>
          </p:cNvCxnSpPr>
          <p:nvPr/>
        </p:nvCxnSpPr>
        <p:spPr bwMode="auto">
          <a:xfrm>
            <a:off x="2917627" y="5841268"/>
            <a:ext cx="50224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Скругленный прямоугольник 63"/>
          <p:cNvSpPr/>
          <p:nvPr/>
        </p:nvSpPr>
        <p:spPr>
          <a:xfrm>
            <a:off x="3347864" y="3645024"/>
            <a:ext cx="2520280" cy="504056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о предварительной оценке</a:t>
            </a:r>
          </a:p>
        </p:txBody>
      </p:sp>
      <p:sp>
        <p:nvSpPr>
          <p:cNvPr id="75" name="AutoShape 4"/>
          <p:cNvSpPr>
            <a:spLocks noChangeArrowheads="1"/>
          </p:cNvSpPr>
          <p:nvPr/>
        </p:nvSpPr>
        <p:spPr bwMode="auto">
          <a:xfrm>
            <a:off x="3419872" y="4365104"/>
            <a:ext cx="2374900" cy="101723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 Углубленная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оценка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AutoShape 9"/>
          <p:cNvCxnSpPr>
            <a:cxnSpLocks noChangeShapeType="1"/>
            <a:stCxn id="64" idx="2"/>
            <a:endCxn id="75" idx="0"/>
          </p:cNvCxnSpPr>
          <p:nvPr/>
        </p:nvCxnSpPr>
        <p:spPr bwMode="auto">
          <a:xfrm flipH="1">
            <a:off x="4607322" y="4149080"/>
            <a:ext cx="682" cy="216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" name="Скругленный прямоугольник 94"/>
          <p:cNvSpPr/>
          <p:nvPr/>
        </p:nvSpPr>
        <p:spPr>
          <a:xfrm>
            <a:off x="3419872" y="5589240"/>
            <a:ext cx="2376264" cy="504056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Итоговое заключение об ОРВ</a:t>
            </a:r>
          </a:p>
        </p:txBody>
      </p: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827584" y="4509120"/>
            <a:ext cx="2090043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Экспертиза соблюдения процедур ОРВ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7"/>
          <p:cNvSpPr>
            <a:spLocks noChangeArrowheads="1"/>
          </p:cNvSpPr>
          <p:nvPr/>
        </p:nvSpPr>
        <p:spPr bwMode="auto">
          <a:xfrm>
            <a:off x="3419872" y="6309320"/>
            <a:ext cx="2376264" cy="36068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Введение регулирования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5"/>
          <p:cNvSpPr>
            <a:spLocks noChangeArrowheads="1"/>
          </p:cNvSpPr>
          <p:nvPr/>
        </p:nvSpPr>
        <p:spPr bwMode="auto">
          <a:xfrm>
            <a:off x="827584" y="6309320"/>
            <a:ext cx="2090043" cy="3600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Мониторинг действующего регулирования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AutoShape 9"/>
          <p:cNvCxnSpPr>
            <a:cxnSpLocks noChangeShapeType="1"/>
            <a:stCxn id="109" idx="3"/>
            <a:endCxn id="106" idx="1"/>
          </p:cNvCxnSpPr>
          <p:nvPr/>
        </p:nvCxnSpPr>
        <p:spPr bwMode="auto">
          <a:xfrm>
            <a:off x="2917627" y="6489340"/>
            <a:ext cx="502245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9"/>
          <p:cNvCxnSpPr>
            <a:cxnSpLocks noChangeShapeType="1"/>
            <a:stCxn id="105" idx="3"/>
            <a:endCxn id="75" idx="1"/>
          </p:cNvCxnSpPr>
          <p:nvPr/>
        </p:nvCxnSpPr>
        <p:spPr bwMode="auto">
          <a:xfrm>
            <a:off x="2917627" y="4869160"/>
            <a:ext cx="502245" cy="45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Rectangle 5"/>
          <p:cNvSpPr>
            <a:spLocks noChangeArrowheads="1"/>
          </p:cNvSpPr>
          <p:nvPr/>
        </p:nvSpPr>
        <p:spPr bwMode="auto">
          <a:xfrm>
            <a:off x="827584" y="2564904"/>
            <a:ext cx="2090043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Экспертиза соблюдения процедур предварительной оценки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" name="AutoShape 9"/>
          <p:cNvCxnSpPr>
            <a:cxnSpLocks noChangeShapeType="1"/>
            <a:stCxn id="122" idx="3"/>
            <a:endCxn id="15" idx="1"/>
          </p:cNvCxnSpPr>
          <p:nvPr/>
        </p:nvCxnSpPr>
        <p:spPr bwMode="auto">
          <a:xfrm flipV="1">
            <a:off x="2917627" y="2920384"/>
            <a:ext cx="505665" cy="45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6" name="Rectangle 24"/>
          <p:cNvSpPr>
            <a:spLocks noChangeArrowheads="1"/>
          </p:cNvSpPr>
          <p:nvPr/>
        </p:nvSpPr>
        <p:spPr bwMode="auto">
          <a:xfrm>
            <a:off x="6228184" y="1124744"/>
            <a:ext cx="2736304" cy="5733256"/>
          </a:xfrm>
          <a:prstGeom prst="rect">
            <a:avLst/>
          </a:prstGeom>
          <a:noFill/>
          <a:ln w="254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Социальные группы: бизнес, потребители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6444208" y="2564904"/>
            <a:ext cx="2304256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Участие в публичных консультациях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6444208" y="4509120"/>
            <a:ext cx="2304256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Участие в публичных консультациях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6444208" y="3573016"/>
            <a:ext cx="2304256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Ознакомление с результатом (размещение на сайте, рассылка)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5"/>
          <p:cNvSpPr>
            <a:spLocks noChangeArrowheads="1"/>
          </p:cNvSpPr>
          <p:nvPr/>
        </p:nvSpPr>
        <p:spPr bwMode="auto">
          <a:xfrm>
            <a:off x="6444208" y="5517232"/>
            <a:ext cx="2304256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Ознакомление с результатом (размещение на сайте, рассылка)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AutoShape 9"/>
          <p:cNvCxnSpPr>
            <a:cxnSpLocks noChangeShapeType="1"/>
            <a:stCxn id="64" idx="3"/>
            <a:endCxn id="129" idx="1"/>
          </p:cNvCxnSpPr>
          <p:nvPr/>
        </p:nvCxnSpPr>
        <p:spPr bwMode="auto">
          <a:xfrm>
            <a:off x="5868144" y="3897052"/>
            <a:ext cx="57606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" name="AutoShape 9"/>
          <p:cNvCxnSpPr>
            <a:cxnSpLocks noChangeShapeType="1"/>
            <a:stCxn id="95" idx="3"/>
            <a:endCxn id="130" idx="1"/>
          </p:cNvCxnSpPr>
          <p:nvPr/>
        </p:nvCxnSpPr>
        <p:spPr bwMode="auto">
          <a:xfrm>
            <a:off x="5796136" y="5841268"/>
            <a:ext cx="64807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" name="AutoShape 9"/>
          <p:cNvCxnSpPr>
            <a:cxnSpLocks noChangeShapeType="1"/>
            <a:stCxn id="95" idx="2"/>
            <a:endCxn id="106" idx="0"/>
          </p:cNvCxnSpPr>
          <p:nvPr/>
        </p:nvCxnSpPr>
        <p:spPr bwMode="auto">
          <a:xfrm>
            <a:off x="4608004" y="6093296"/>
            <a:ext cx="0" cy="216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" name="AutoShape 9"/>
          <p:cNvCxnSpPr>
            <a:cxnSpLocks noChangeShapeType="1"/>
            <a:stCxn id="127" idx="1"/>
            <a:endCxn id="15" idx="3"/>
          </p:cNvCxnSpPr>
          <p:nvPr/>
        </p:nvCxnSpPr>
        <p:spPr bwMode="auto">
          <a:xfrm flipH="1" flipV="1">
            <a:off x="5798192" y="2920384"/>
            <a:ext cx="646016" cy="45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" name="AutoShape 9"/>
          <p:cNvCxnSpPr>
            <a:cxnSpLocks noChangeShapeType="1"/>
            <a:stCxn id="128" idx="1"/>
            <a:endCxn id="75" idx="3"/>
          </p:cNvCxnSpPr>
          <p:nvPr/>
        </p:nvCxnSpPr>
        <p:spPr bwMode="auto">
          <a:xfrm flipH="1">
            <a:off x="5794772" y="4869160"/>
            <a:ext cx="649436" cy="45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9" name="Rectangle 7"/>
          <p:cNvSpPr>
            <a:spLocks noChangeArrowheads="1"/>
          </p:cNvSpPr>
          <p:nvPr/>
        </p:nvSpPr>
        <p:spPr bwMode="auto">
          <a:xfrm>
            <a:off x="6444208" y="6309320"/>
            <a:ext cx="2304256" cy="36068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Восприятие регулирования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AutoShape 9"/>
          <p:cNvCxnSpPr>
            <a:cxnSpLocks noChangeShapeType="1"/>
            <a:stCxn id="106" idx="3"/>
            <a:endCxn id="149" idx="1"/>
          </p:cNvCxnSpPr>
          <p:nvPr/>
        </p:nvCxnSpPr>
        <p:spPr bwMode="auto">
          <a:xfrm>
            <a:off x="5796136" y="6489663"/>
            <a:ext cx="64807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6444208" y="1628800"/>
            <a:ext cx="2304256" cy="43269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Проблема в сфере регулирования экономики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9" name="AutoShape 9"/>
          <p:cNvCxnSpPr>
            <a:cxnSpLocks noChangeShapeType="1"/>
            <a:stCxn id="158" idx="1"/>
            <a:endCxn id="14" idx="3"/>
          </p:cNvCxnSpPr>
          <p:nvPr/>
        </p:nvCxnSpPr>
        <p:spPr bwMode="auto">
          <a:xfrm flipH="1">
            <a:off x="5796136" y="1845147"/>
            <a:ext cx="64807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3" name="Соединительная линия уступом 162"/>
          <p:cNvCxnSpPr>
            <a:stCxn id="149" idx="3"/>
            <a:endCxn id="158" idx="3"/>
          </p:cNvCxnSpPr>
          <p:nvPr/>
        </p:nvCxnSpPr>
        <p:spPr>
          <a:xfrm flipV="1">
            <a:off x="8748464" y="1845147"/>
            <a:ext cx="12700" cy="464451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7"/>
          <p:cNvSpPr>
            <a:spLocks noChangeArrowheads="1"/>
          </p:cNvSpPr>
          <p:nvPr/>
        </p:nvSpPr>
        <p:spPr bwMode="auto">
          <a:xfrm>
            <a:off x="827584" y="1556792"/>
            <a:ext cx="2088232" cy="57606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Проблема в сфере регулирования экономики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9" name="AutoShape 9"/>
          <p:cNvCxnSpPr>
            <a:cxnSpLocks noChangeShapeType="1"/>
            <a:stCxn id="168" idx="3"/>
            <a:endCxn id="14" idx="1"/>
          </p:cNvCxnSpPr>
          <p:nvPr/>
        </p:nvCxnSpPr>
        <p:spPr bwMode="auto">
          <a:xfrm>
            <a:off x="2915816" y="1844824"/>
            <a:ext cx="504056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" name="Соединительная линия уступом 175"/>
          <p:cNvCxnSpPr>
            <a:stCxn id="109" idx="1"/>
            <a:endCxn id="168" idx="1"/>
          </p:cNvCxnSpPr>
          <p:nvPr/>
        </p:nvCxnSpPr>
        <p:spPr>
          <a:xfrm rot="10800000">
            <a:off x="827584" y="1844824"/>
            <a:ext cx="12700" cy="464451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1464</Words>
  <Application>Microsoft Office PowerPoint</Application>
  <PresentationFormat>Экран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нисип_шаблон</vt:lpstr>
      <vt:lpstr>Рисунок</vt:lpstr>
      <vt:lpstr>Picture</vt:lpstr>
      <vt:lpstr>Основы оценки регулирующего воздействия в Чувашской Республике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smirnoff</cp:lastModifiedBy>
  <cp:revision>375</cp:revision>
  <dcterms:created xsi:type="dcterms:W3CDTF">2010-02-01T10:58:48Z</dcterms:created>
  <dcterms:modified xsi:type="dcterms:W3CDTF">2011-12-22T07:51:38Z</dcterms:modified>
</cp:coreProperties>
</file>