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303" r:id="rId5"/>
    <p:sldId id="306" r:id="rId6"/>
    <p:sldId id="307" r:id="rId7"/>
    <p:sldId id="287" r:id="rId8"/>
    <p:sldId id="288" r:id="rId9"/>
    <p:sldId id="308" r:id="rId10"/>
    <p:sldId id="309" r:id="rId11"/>
    <p:sldId id="310" r:id="rId12"/>
    <p:sldId id="311" r:id="rId13"/>
    <p:sldId id="268" r:id="rId14"/>
    <p:sldId id="289" r:id="rId15"/>
    <p:sldId id="274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838E-B174-4D3B-BB16-61B85A967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5A76-C9DC-4F91-B8D0-C13F53EC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4E1C8-2CAA-4E91-8F6B-E9EEF43F4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7663-788E-4891-8913-78F2E210E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9DD2-1EC7-421E-B94D-4E595C72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0910-9692-486D-8C67-5DA81BB2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99B-02DA-40E1-97C2-A40C612D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F372-4D95-440F-B2C4-6574F4431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AD8A-D2F6-4E36-AE9B-41F5949B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A3AB-6AFA-4A91-8FE6-4C6792AD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0981-7201-4E5E-8946-C92F1BF9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3177E22-F5C9-4B3C-840A-2FC1E1DFE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00174"/>
            <a:ext cx="7772400" cy="264320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9933"/>
                </a:solidFill>
              </a:rPr>
              <a:t>МАЛОЕ ПРЕДПРИНИМАТЕЛЬСТВО</a:t>
            </a:r>
            <a:br>
              <a:rPr lang="ru-RU" sz="3200" b="1" dirty="0" smtClean="0">
                <a:solidFill>
                  <a:srgbClr val="FF9933"/>
                </a:solidFill>
              </a:rPr>
            </a:br>
            <a:r>
              <a:rPr lang="ru-RU" sz="3200" b="1" dirty="0" smtClean="0">
                <a:solidFill>
                  <a:srgbClr val="FF9933"/>
                </a:solidFill>
              </a:rPr>
              <a:t>В РОССИИ В 20</a:t>
            </a:r>
            <a:r>
              <a:rPr lang="en-US" sz="3200" b="1" dirty="0" smtClean="0">
                <a:solidFill>
                  <a:srgbClr val="FF9933"/>
                </a:solidFill>
              </a:rPr>
              <a:t>10</a:t>
            </a:r>
            <a:r>
              <a:rPr lang="ru-RU" sz="3200" b="1" dirty="0" smtClean="0">
                <a:solidFill>
                  <a:srgbClr val="FF9933"/>
                </a:solidFill>
              </a:rPr>
              <a:t> И В НАЧАЛЕ 2011 ГОДА. СПЛОШНОЕ СТАТИСТИЧЕСКОЕ НАБЛЮДЕНИЕ ЗА ДЕЯТЕЛЬНОСТЬЮ МСП</a:t>
            </a:r>
            <a:endParaRPr lang="ru-RU" sz="3200" dirty="0" smtClean="0">
              <a:solidFill>
                <a:srgbClr val="FF993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5984" y="4286256"/>
            <a:ext cx="5832475" cy="15113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1400" b="1" dirty="0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журнал «Эксперт-Урал»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VI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межрегиональная конференция</a:t>
            </a:r>
          </a:p>
          <a:p>
            <a:pPr algn="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«Финансирование малого и среднего бизнеса на Урале: тренды кредитной оттепели»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Екатеринбург-201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ru-RU" sz="2800" dirty="0" smtClean="0">
              <a:solidFill>
                <a:schemeClr val="accent2"/>
              </a:solidFill>
            </a:endParaRP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410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207946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</a:t>
            </a:r>
          </a:p>
          <a:p>
            <a:r>
              <a:rPr lang="ru-RU" sz="2000" dirty="0" smtClean="0">
                <a:cs typeface="Arial" charset="0"/>
              </a:rPr>
              <a:t>в январе-июне 2011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143536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По итогам января-июня 2011 года среднесписочная численность занятых на МП </a:t>
            </a:r>
            <a:r>
              <a:rPr lang="ru-RU" sz="1400" b="0" i="1" dirty="0" smtClean="0"/>
              <a:t>(без учета внешних совместителей и работающих по договорам гражданско-правового характера) </a:t>
            </a:r>
            <a:r>
              <a:rPr lang="ru-RU" sz="1400" dirty="0" smtClean="0"/>
              <a:t>в целом по стране увеличилась на 4,1% по сравнению с аналогичным показателем прошлого года. Удельный вес работников МП в общей среднесписочной численности занятых за этот период увеличился на 0,52 п.п. и составил 12,0%.</a:t>
            </a:r>
          </a:p>
          <a:p>
            <a:pPr algn="just"/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lang="ru-RU" sz="1400" b="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1142984"/>
          <a:ext cx="7072361" cy="3990988"/>
        </p:xfrm>
        <a:graphic>
          <a:graphicData uri="http://schemas.openxmlformats.org/drawingml/2006/table">
            <a:tbl>
              <a:tblPr/>
              <a:tblGrid>
                <a:gridCol w="1928826"/>
                <a:gridCol w="1214446"/>
                <a:gridCol w="1143008"/>
                <a:gridCol w="1000132"/>
                <a:gridCol w="1785949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Среднесписочная численность работников 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Доля занятых на МП в общей среднесписочной численности занятых</a:t>
                      </a:r>
                      <a:endParaRPr lang="ru-RU" sz="1000" dirty="0" smtClean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январю-июню </a:t>
                      </a: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2010 </a:t>
                      </a: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изменение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относительно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января-июня 2010 </a:t>
                      </a: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г., п.п.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5 808,0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1 666,4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684,6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494,1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1 269,3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1,98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-1,17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442,1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778,3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307,6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207946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в январе-июне 2011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286388"/>
            <a:ext cx="7786742" cy="11430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МП в Российской Федерации в январе-июне 2011 года составил 5 371,2 млрд. рублей, что на 10</a:t>
            </a:r>
            <a:r>
              <a:rPr lang="ru-RU" sz="1400" b="1" dirty="0" smtClean="0"/>
              <a:t>,2% выше </a:t>
            </a:r>
            <a:r>
              <a:rPr lang="ru-RU" sz="1400" dirty="0" smtClean="0"/>
              <a:t>аналогичного показателя 2010 года (с учетом индекса потребительских цен).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57290" y="1214438"/>
          <a:ext cx="7072362" cy="3857636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Объем оборота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малых предприятий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 январю-июню</a:t>
                      </a:r>
                      <a:r>
                        <a:rPr lang="ru-RU" sz="1000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2010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5 371 202,3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37 583,4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2 037 056,6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52 969,9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617 091,0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45 396,0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391 208,3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28 238,5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103 576,9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10 894,8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988 143,8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33 070,0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140 698,3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34 553,5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23 857,2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19 078,2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91 082,8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34 578,0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38 656,6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19 030,1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437 547,7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36 193,5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18 062,1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19 873,8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146 163,2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34 011,1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165 925,6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48 733,9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83 711,2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54 468,8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17 127,4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32 634,9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107 396,7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30 878,5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581 543,3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30 210,4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215 034,7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34 221,0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(без микропредприятий) </a:t>
            </a:r>
          </a:p>
          <a:p>
            <a:r>
              <a:rPr lang="ru-RU" sz="2000" dirty="0" smtClean="0">
                <a:cs typeface="Arial" charset="0"/>
              </a:rPr>
              <a:t>в январе-июне 2011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429264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Объем инвестиций в основной капитал на малых предприятиях по итогам января-июня 2011 года в целом по России </a:t>
            </a:r>
            <a:r>
              <a:rPr lang="ru-RU" sz="1400" b="1" dirty="0" smtClean="0"/>
              <a:t>сократился на 6,1% </a:t>
            </a:r>
            <a:r>
              <a:rPr lang="ru-RU" sz="1400" dirty="0" smtClean="0"/>
              <a:t>(с учетом индекса потребительских цен).</a:t>
            </a:r>
            <a:endParaRPr lang="ru-RU" sz="14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1285860"/>
          <a:ext cx="7072362" cy="3857636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Объем  инвестиций в основной капитал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малых предприятий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 январю-июню</a:t>
                      </a:r>
                      <a:r>
                        <a:rPr lang="ru-RU" sz="1000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2010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98 135,4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686,7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19 833,9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515,7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4 990,0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367,1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19 824,9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1 431,0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1 922,4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202,2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24 684,9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826,1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3 552,3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872,4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323,8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316,0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1 507,8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742,3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5 291,4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437,7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841,1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1 695,3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394,5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1 970,3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578,7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297,3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1 064,2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2 027,7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253,6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784,7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180,4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18 875,6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2 712,3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431,6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755650" y="71414"/>
            <a:ext cx="8186738" cy="827087"/>
            <a:chOff x="476" y="2341"/>
            <a:chExt cx="5157" cy="521"/>
          </a:xfrm>
        </p:grpSpPr>
        <p:pic>
          <p:nvPicPr>
            <p:cNvPr id="1230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0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30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30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29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16" name="Group 209"/>
          <p:cNvGraphicFramePr>
            <a:graphicFrameLocks noGrp="1"/>
          </p:cNvGraphicFramePr>
          <p:nvPr/>
        </p:nvGraphicFramePr>
        <p:xfrm>
          <a:off x="720829" y="1000108"/>
          <a:ext cx="8280327" cy="4788196"/>
        </p:xfrm>
        <a:graphic>
          <a:graphicData uri="http://schemas.openxmlformats.org/drawingml/2006/table">
            <a:tbl>
              <a:tblPr/>
              <a:tblGrid>
                <a:gridCol w="685285"/>
                <a:gridCol w="113707"/>
                <a:gridCol w="807015"/>
                <a:gridCol w="202014"/>
                <a:gridCol w="961242"/>
                <a:gridCol w="176302"/>
                <a:gridCol w="318880"/>
                <a:gridCol w="188570"/>
                <a:gridCol w="689884"/>
                <a:gridCol w="176302"/>
                <a:gridCol w="176303"/>
                <a:gridCol w="895318"/>
                <a:gridCol w="176302"/>
                <a:gridCol w="202014"/>
                <a:gridCol w="455324"/>
                <a:gridCol w="686822"/>
                <a:gridCol w="627032"/>
                <a:gridCol w="188569"/>
                <a:gridCol w="553442"/>
              </a:tblGrid>
              <a:tr h="24875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Микро-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предприятия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E0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Малые предприятия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(кроме микропредприятий)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E0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Средние предприятия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E0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Обследования по унифицированным формам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3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Ежеквартальное обследование малых предприятий  всех видов деятельности по основным показателям </a:t>
                      </a:r>
                      <a:endParaRPr kumimoji="1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(расслоенная случайная выборка)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Обследования средних предприятий всех видов деятельности по действующим формам по упрощенной программе методом цензурированного основного массива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Система ежемесячных и ежеквартальных специализированных обследований по отдельным направлениям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Малые предприятия, осуществляющие производство промышленной и сельскохозяйственной продукции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Малые предприятия торговли и общест</a:t>
                      </a:r>
                      <a:r>
                        <a:rPr kumimoji="1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венного питания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отдельным показателям (деловая активность, экспорт</a:t>
                      </a:r>
                      <a:r>
                        <a:rPr kumimoji="1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(импорт)</a:t>
                      </a:r>
                      <a:r>
                        <a:rPr kumimoji="1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услуг и т.д.)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действующим формам обследования по упрощенной программе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9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Методом основного массива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Простая случайная выборка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Различные методы отбора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Различные методы отбора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Ежемесячно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Ежеквартально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Ежемесячно и /или ежеквартально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550">
                <a:tc gridSpan="1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Система выборочных годовых и единовременных обследований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507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ИП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основным </a:t>
                      </a:r>
                      <a:r>
                        <a:rPr kumimoji="1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</a:t>
                      </a:r>
                      <a:r>
                        <a:rPr kumimoji="1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1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лям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Органи</a:t>
                      </a:r>
                      <a:r>
                        <a:rPr kumimoji="1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1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зации</a:t>
                      </a: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по основным </a:t>
                      </a:r>
                      <a:r>
                        <a:rPr kumimoji="1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</a:t>
                      </a:r>
                      <a:r>
                        <a:rPr kumimoji="1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1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лям</a:t>
                      </a:r>
                      <a:endParaRPr kumimoji="1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Сведения об объеме платных услуг населению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МП, осуществляющие технологические инновации </a:t>
                      </a:r>
                      <a:endParaRPr kumimoji="1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раз в 2 года</a:t>
                      </a:r>
                      <a:r>
                        <a:rPr kumimoji="1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1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Крестьянские (фермерские) хозяйства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Обследование по ф.ф. 1-предприятие, 11, 1-Т</a:t>
                      </a:r>
                    </a:p>
                  </a:txBody>
                  <a:tcPr marL="88307" marR="88307" marT="44151" marB="44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 bwMode="auto">
          <a:xfrm>
            <a:off x="642910" y="5929330"/>
            <a:ext cx="8429652" cy="7857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Источник: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ru-RU" sz="1600" b="0" dirty="0" smtClean="0"/>
              <a:t>Федеральная служба государственной статистики Статистика малого и среднего предпринимательства в Российской Федерации (доклад начальника Управления Шустовой Е.А.)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714380" y="1000108"/>
            <a:ext cx="8286776" cy="50720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2010 г Росстат провел сплошное обследование сектора МСП.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Данные о поступивших отчетов от юридических лиц и индивидуальных предпринимателей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(по данным Росстата):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65,3% - юридические лица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79,1% - индивидуальные предприниматели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Причины не поступления отчетов в % к общему количеству не отчитавшихся респондентов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(по данным Росстата):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95,1% - респондент не найден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1,6% - респондент отказался от предоставления отчета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0,6% - респондент банкрот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0,5% - респондент временно отсутствует по указанному адресу</a:t>
            </a:r>
          </a:p>
          <a:p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2,3% - другие причины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 оценке Росстата, около 10% из тех, кого не удалось отыскать 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 кто не предоставил отчет – фирмы-однодневки.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Оценка НИСИПП: основная часть ненайденных респондентов (юридических лиц) может являться фиктивными фирмами.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Предварительные итоги наблюдения будут подведены только в декабре 2011 года, окончательные – в июне 2012 года.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Разрезы: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По России, субъектам РФ, муниципальным районам и городским округам, 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По типам субъектов малого и среднего предпринимательства, включая индивидуальных предпринимателей,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По видам экономической деятельности,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По формам собственности и организационно-правовым формам, 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300" b="0" dirty="0" smtClean="0">
                <a:latin typeface="Times New Roman" pitchFamily="18" charset="0"/>
                <a:cs typeface="Times New Roman" pitchFamily="18" charset="0"/>
              </a:rPr>
              <a:t>По размеру бизнеса (количеству работников, выручке).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4102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 сплошном наблюдении сектора МСП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dirty="0">
                <a:solidFill>
                  <a:srgbClr val="FF9933"/>
                </a:solidFill>
              </a:rPr>
              <a:t>Спасибо за внимание!</a:t>
            </a:r>
          </a:p>
          <a:p>
            <a:pPr algn="ctr"/>
            <a:endParaRPr lang="ru-RU" sz="4800" b="0" dirty="0">
              <a:solidFill>
                <a:srgbClr val="FF9933"/>
              </a:solidFill>
            </a:endParaRPr>
          </a:p>
          <a:p>
            <a:pPr algn="r"/>
            <a:r>
              <a:rPr lang="ru-RU" b="0" dirty="0">
                <a:solidFill>
                  <a:srgbClr val="002060"/>
                </a:solidFill>
              </a:rPr>
              <a:t>Владимир Буев,</a:t>
            </a:r>
          </a:p>
          <a:p>
            <a:pPr algn="r"/>
            <a:r>
              <a:rPr lang="ru-RU" b="0" dirty="0">
                <a:solidFill>
                  <a:srgbClr val="002060"/>
                </a:solidFill>
              </a:rPr>
              <a:t>вице-президент НИСИПП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050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9346"/>
            <a:ext cx="49292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Результаты деятельности малых и средних предприятий в 2010 году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4786322"/>
            <a:ext cx="8358214" cy="200024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Данные предварительные, оглашены Минэкономразвития России со ссылкой на Росстат</a:t>
            </a: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Росстат от своего имени их не публиковал, до сих пор оперирует данными 2009 года</a:t>
            </a:r>
          </a:p>
          <a:p>
            <a:pPr algn="just">
              <a:defRPr/>
            </a:pPr>
            <a:endParaRPr lang="ru-RU" sz="13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Официально Росстатом было заявлено, что в связи и до подведения результатов сплошного статистического наблюдения какие-либо иные данные (на основе выборочных обследований) публиковаться не будут</a:t>
            </a:r>
          </a:p>
          <a:p>
            <a:pPr algn="just">
              <a:defRPr/>
            </a:pPr>
            <a:endParaRPr lang="ru-RU" sz="13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Согласно оценке Минэкономразвития России, число ИП равно числу работающих у ИП, что не является корректным</a:t>
            </a:r>
            <a:endParaRPr lang="ru-RU" sz="1300" b="1" dirty="0" smtClean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857224" y="1071546"/>
            <a:ext cx="7858180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/>
              <a:t>Количество субъектов малого и среднего предпринимательства и среднесписочная численность занятых в сфере малого и среднего предпринимательства (включая индивидуальных предпринимателей)</a:t>
            </a:r>
            <a:r>
              <a:rPr lang="ru-RU" sz="1400" baseline="30000" dirty="0" smtClean="0"/>
              <a:t> </a:t>
            </a:r>
            <a:r>
              <a:rPr lang="ru-RU" sz="1400" dirty="0" smtClean="0"/>
              <a:t> в Российской Федерации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4438656"/>
            <a:ext cx="7215238" cy="27622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b="0" i="1" baseline="30000" dirty="0" smtClean="0">
                <a:sym typeface="Symbol"/>
              </a:rPr>
              <a:t></a:t>
            </a:r>
            <a:r>
              <a:rPr lang="ru-RU" sz="1100" b="0" i="1" dirty="0" smtClean="0"/>
              <a:t> без внешних совместителей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285849" y="1828804"/>
          <a:ext cx="7143802" cy="2528890"/>
        </p:xfrm>
        <a:graphic>
          <a:graphicData uri="http://schemas.openxmlformats.org/drawingml/2006/table">
            <a:tbl>
              <a:tblPr/>
              <a:tblGrid>
                <a:gridCol w="2249295"/>
                <a:gridCol w="710965"/>
                <a:gridCol w="684478"/>
                <a:gridCol w="985593"/>
                <a:gridCol w="985593"/>
                <a:gridCol w="763939"/>
                <a:gridCol w="763939"/>
              </a:tblGrid>
              <a:tr h="762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Субъекты Российской Федерации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Количество субъектов малого и среднего предпринимательства, тыс.единиц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Среднесписочная численность занятых в сфере малого и среднего предпринимательства (включая индивидуальных предпринимателей),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тыс.человек*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юр. лица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юр. лица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371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Российская Федерация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5807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Times New Roman"/>
                          <a:ea typeface="Calibri"/>
                          <a:cs typeface="Times New Roman"/>
                        </a:rPr>
                        <a:t>4112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1695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16965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latin typeface="Times New Roman"/>
                          <a:ea typeface="Calibri"/>
                          <a:cs typeface="Times New Roman"/>
                        </a:rPr>
                        <a:t>4112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12853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12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Центральный 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ФО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1416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926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491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5323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926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439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87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Северо-Западный ФО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619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344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276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1792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344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1448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3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Южный ФО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686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140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1565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1018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Северо-Кавказский ФО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337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28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623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314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Приволжский ФО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1152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864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3537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864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2673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81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Уральский ФО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509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359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150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1367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359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1008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Сибирский ФО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823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2073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563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1509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67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Дальневосточный ФО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201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63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687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202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485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Динамика показателей малого и среднего предпринимательства в 2009-2010 годах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857356" y="1214422"/>
            <a:ext cx="564360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/>
              <a:t>Динамика численности МСП и занятости в секторе в 2010 году (согласно данным Минэкономразвития России)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80" y="4000528"/>
            <a:ext cx="8358214" cy="22859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Такую статистику давал профильный департамент Минэкономразвития России в своих официальных документах в разные годы (с </a:t>
            </a:r>
            <a:r>
              <a:rPr lang="ru-RU" sz="1300" dirty="0" err="1" smtClean="0">
                <a:solidFill>
                  <a:schemeClr val="tx1"/>
                </a:solidFill>
              </a:rPr>
              <a:t>небъющимися</a:t>
            </a:r>
            <a:r>
              <a:rPr lang="ru-RU" sz="1300" dirty="0" smtClean="0">
                <a:solidFill>
                  <a:schemeClr val="tx1"/>
                </a:solidFill>
              </a:rPr>
              <a:t> между собой цифрами: суммы за 2009 год по строкам не сходятся)</a:t>
            </a:r>
          </a:p>
          <a:p>
            <a:pPr algn="just">
              <a:defRPr/>
            </a:pPr>
            <a:endParaRPr lang="ru-RU" sz="13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Тем не менее, согласно этой статистике, наблюдается рост сектора: как по количеству </a:t>
            </a:r>
            <a:r>
              <a:rPr lang="ru-RU" sz="1300" dirty="0" err="1" smtClean="0">
                <a:solidFill>
                  <a:schemeClr val="tx1"/>
                </a:solidFill>
              </a:rPr>
              <a:t>бизнес-единиц</a:t>
            </a:r>
            <a:r>
              <a:rPr lang="ru-RU" sz="1300" dirty="0" smtClean="0">
                <a:solidFill>
                  <a:schemeClr val="tx1"/>
                </a:solidFill>
              </a:rPr>
              <a:t>, так и по объему занятых. По динамике оборотов и инвестиций данных нет</a:t>
            </a:r>
          </a:p>
          <a:p>
            <a:pPr algn="just">
              <a:defRPr/>
            </a:pPr>
            <a:endParaRPr lang="ru-RU" sz="13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Согласно оценке Минэкономразвития России, число ИП равно числу работающих у ИП, что не является корректным</a:t>
            </a:r>
          </a:p>
          <a:p>
            <a:pPr algn="just">
              <a:defRPr/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3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71537" y="1785926"/>
          <a:ext cx="7358115" cy="1714512"/>
        </p:xfrm>
        <a:graphic>
          <a:graphicData uri="http://schemas.openxmlformats.org/drawingml/2006/table">
            <a:tbl>
              <a:tblPr/>
              <a:tblGrid>
                <a:gridCol w="2000487"/>
                <a:gridCol w="839285"/>
                <a:gridCol w="908267"/>
                <a:gridCol w="965753"/>
                <a:gridCol w="965753"/>
                <a:gridCol w="839285"/>
                <a:gridCol w="839285"/>
              </a:tblGrid>
              <a:tr h="762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Субъекты Российской Федерации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Количество субъектов малого и среднего предпринимательства, единиц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Среднесписочная численность занятых в сфере малого и среднего предпринимательства (включая индивидуальных предпринимателей), единиц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юр. лица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юр. лица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0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на 01.01.2011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5 807 000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4 112 000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1 695 000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16 965 000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4 112 000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12 853 000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на 01.01.2010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5 605 767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3 985 000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1 618 000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16 220 000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3 985 000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12 234 000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изменение, процентов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103,6%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103,2%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104,8%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104,6%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103,2%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105,1%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9346"/>
            <a:ext cx="5572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Динамика показателей малого и среднего предпринимательства в 2010 году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71538" y="3786190"/>
            <a:ext cx="7286676" cy="50004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b="0" i="1" dirty="0" smtClean="0">
                <a:solidFill>
                  <a:schemeClr val="tx1"/>
                </a:solidFill>
              </a:rPr>
              <a:t>*Данные по </a:t>
            </a:r>
            <a:r>
              <a:rPr lang="ru-RU" sz="1100" b="0" i="1" dirty="0" err="1" smtClean="0">
                <a:solidFill>
                  <a:schemeClr val="tx1"/>
                </a:solidFill>
              </a:rPr>
              <a:t>микропредприятиям</a:t>
            </a:r>
            <a:r>
              <a:rPr lang="ru-RU" sz="1100" b="0" i="1" dirty="0" smtClean="0">
                <a:solidFill>
                  <a:schemeClr val="tx1"/>
                </a:solidFill>
              </a:rPr>
              <a:t> приведены по состоянию на 1 января 2010 г., т.к. обследования проводятся раз в год (ссылка профильного департамента Минэкономразвития России).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857224" y="1142984"/>
            <a:ext cx="7858180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/>
              <a:t>Из «Краткой информации об основных показателях и основных нормативных правовых актах в сфере развития малого и среднего предпринимательства в Российской Федерации. 2008 – 2010»</a:t>
            </a:r>
          </a:p>
          <a:p>
            <a:pPr algn="ctr"/>
            <a:r>
              <a:rPr lang="ru-RU" sz="1200" b="0" i="1" dirty="0" smtClean="0"/>
              <a:t>(информация представлена департаментом развития МСП Минэкономразвития России на семинар Экспертной группы № 4, участвующей в разработке проекта «Стратегии 2020», 11 августа 2011 года)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4429132"/>
            <a:ext cx="8072494" cy="207170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300" b="0" dirty="0" smtClean="0">
                <a:solidFill>
                  <a:schemeClr val="tx1"/>
                </a:solidFill>
              </a:rPr>
              <a:t>То есть, с одной стороны, в 2010-й год механически перемещается статистика 2009-го; с другой - делается «вывод» о росте сектора за первые 10 месяцев 2010 года по отношению к 2009 году.</a:t>
            </a:r>
          </a:p>
          <a:p>
            <a:pPr algn="just">
              <a:defRPr/>
            </a:pPr>
            <a:endParaRPr lang="ru-RU" sz="13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Таким образом, говорить о достоверности имеющихся данных 2010 года </a:t>
            </a:r>
            <a:r>
              <a:rPr lang="ru-RU" sz="1300" u="sng" dirty="0" smtClean="0">
                <a:solidFill>
                  <a:schemeClr val="tx1"/>
                </a:solidFill>
              </a:rPr>
              <a:t>по всему кругу субъектов МСП в 2010 году</a:t>
            </a:r>
            <a:r>
              <a:rPr lang="ru-RU" sz="1300" dirty="0" smtClean="0">
                <a:solidFill>
                  <a:schemeClr val="tx1"/>
                </a:solidFill>
              </a:rPr>
              <a:t> не представляется возможным.</a:t>
            </a:r>
            <a:endParaRPr lang="ru-RU" sz="1300" b="1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3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71538" y="2357430"/>
          <a:ext cx="7215238" cy="1409700"/>
        </p:xfrm>
        <a:graphic>
          <a:graphicData uri="http://schemas.openxmlformats.org/drawingml/2006/table">
            <a:tbl>
              <a:tblPr/>
              <a:tblGrid>
                <a:gridCol w="3432375"/>
                <a:gridCol w="1196497"/>
                <a:gridCol w="1281097"/>
                <a:gridCol w="1305269"/>
              </a:tblGrid>
              <a:tr h="285750">
                <a:tc>
                  <a:txBody>
                    <a:bodyPr/>
                    <a:lstStyle/>
                    <a:p>
                      <a:pPr algn="just"/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01.01.2010г.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01.10.2010г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изменение, процентов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450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малых и средних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предприятий, а также индивидуальных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предпринимателей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5 605 767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5 738 711*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+2,4%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Среднесписочная численность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работников в сфере малого и среднего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предпринимательства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16 220 000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16 308 589*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+0,5%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в 2010 году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57290" y="1071546"/>
          <a:ext cx="7072362" cy="3976694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Количество зарегистрированных 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расчете на 100 тыс. чел. населения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01.01.2010-01.01.2011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 среднего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-5,73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-12,83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230,5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-26,58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-2,80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-7,15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-3,07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20,41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17,38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14,98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-11,53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-2,92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1000100" y="5214926"/>
            <a:ext cx="7500990" cy="15002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По состоянию на 1 января 2011 года в России было зарегистрировано 219,7 тыс. малых предприятий, что на </a:t>
            </a:r>
            <a:r>
              <a:rPr lang="ru-RU" sz="1400" b="1" dirty="0" smtClean="0"/>
              <a:t>3,6% меньше</a:t>
            </a:r>
            <a:r>
              <a:rPr lang="ru-RU" sz="1400" dirty="0" smtClean="0"/>
              <a:t>, чем по состоянию на 1 января 2010 года. Количество малых предприятий в расчете на 100 тыс. жителей </a:t>
            </a:r>
            <a:r>
              <a:rPr lang="ru-RU" sz="1400" b="1" dirty="0" smtClean="0"/>
              <a:t>уменьшилось на 5,7 ед. </a:t>
            </a:r>
            <a:r>
              <a:rPr lang="ru-RU" sz="1400" dirty="0" smtClean="0"/>
              <a:t>и составило 154,8 ед.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7141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072074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По итогам января-декабря 2010 года среднесписочная численность занятых на МП (без учета внешних совместителей и работающих по договорам гражданско-правового характера) в целом по стране сократилась на 2,9% по сравнению с аналогичным показателем прошлого года. Удельный вес работников МП в общей среднесписочной численности занятых за этот период уменьшился на 0,14 п.п. и составил 12,0%.</a:t>
            </a:r>
          </a:p>
          <a:p>
            <a:pPr algn="just"/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lang="ru-RU" sz="1400" b="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1000108"/>
          <a:ext cx="7072361" cy="3990988"/>
        </p:xfrm>
        <a:graphic>
          <a:graphicData uri="http://schemas.openxmlformats.org/drawingml/2006/table">
            <a:tbl>
              <a:tblPr/>
              <a:tblGrid>
                <a:gridCol w="1928826"/>
                <a:gridCol w="1214446"/>
                <a:gridCol w="1143008"/>
                <a:gridCol w="1000132"/>
                <a:gridCol w="1785949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Среднесписочная численность работников 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Arial" pitchFamily="34" charset="0"/>
                        </a:rPr>
                        <a:t>Доля занятых на МП в общей среднесписочной численности занятых</a:t>
                      </a:r>
                      <a:endParaRPr lang="ru-RU" sz="1000" dirty="0" smtClean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январю-декабрю 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2009 г.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изменение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относительно</a:t>
                      </a:r>
                      <a:b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b="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января-декабря 2009 г., п.п.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5 562,9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1 570,7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692,9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498,7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-1,48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1 245,3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-1,32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722,1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275,9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286388"/>
            <a:ext cx="7786742" cy="11430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МП в Российской Федерации в январе-декабре 2010 года составил 10 247,7 млрд. рублей, что на </a:t>
            </a:r>
            <a:r>
              <a:rPr lang="ru-RU" sz="1400" b="1" dirty="0" smtClean="0"/>
              <a:t>7,0% выше </a:t>
            </a:r>
            <a:r>
              <a:rPr lang="ru-RU" sz="1400" dirty="0" smtClean="0"/>
              <a:t>аналогичного показателя 2009 года (с учетом индекса потребительских цен).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57290" y="1142984"/>
          <a:ext cx="7072362" cy="3857636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Объем оборота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малых предприятий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 январю-декабрю</a:t>
                      </a:r>
                      <a:r>
                        <a:rPr lang="ru-RU" sz="1000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2009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10 247 043,7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72 205,8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3 585 222,9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96 589,9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1 622 009,8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120 711,2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775 031,8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56 516,0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204 377,0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22 083,0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1 846 041,9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61 311,2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307 235,7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75 562,3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41 060,2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32 119,7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149 048,1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55 179,0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81 093,9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38 380,2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828 969,6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67 505,0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36 016,6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38 009,6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285 763,3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65 037,9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313 784,5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91 474,0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158 021,3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102 703,6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35 193,7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64 395,3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193 405,2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55 125,6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982 067,7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50 205,2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403 323,0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62 624,1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в 2010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429264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Объем инвестиций в основной капитал на малых предприятиях по итогам 2010 года в целом по России </a:t>
            </a:r>
            <a:r>
              <a:rPr lang="ru-RU" sz="1400" b="1" dirty="0" smtClean="0"/>
              <a:t>сократился на 6% </a:t>
            </a:r>
            <a:r>
              <a:rPr lang="ru-RU" sz="1400" dirty="0" smtClean="0"/>
              <a:t>(с учетом индекса потребительских цен).</a:t>
            </a:r>
            <a:endParaRPr lang="ru-RU" sz="14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1357298"/>
          <a:ext cx="7072362" cy="3857636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Объем  инвестиций в основной капитал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малых предприятий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на душу населения,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 январю-декабрю</a:t>
                      </a:r>
                      <a:r>
                        <a:rPr lang="ru-RU" sz="1000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2009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258 431,2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1 821,03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93,97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61 573,7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1 658,87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24 772,8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1 843,61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170,01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46 616,2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3 399,29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83,83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4 523,1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488,73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92,29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57 501,0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1 909,74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92,96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8 807,6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2 166,17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106,60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867,0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678,23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101,16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1 385,0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512,75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33,27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4 770,2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2 257,62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133,08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12 251,9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997,71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64,27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1 657,9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1 749,62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57,54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6 025,1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1 371,27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81,04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2 495,0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727,33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38,44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506,1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328,90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48,42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858,2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1 570,24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1665,80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2 074,0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591,15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45 422,6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2 322,09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91,88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5 769,8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895,88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117,10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6000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микропредприятий) на 1 июля 2011 года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57290" y="1071546"/>
          <a:ext cx="7072362" cy="3976694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Количество зарегистрированных 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расчете на 100 тыс. чел. населения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01.07.2010-01.07.2011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 среднего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 i="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184,7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114,2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263,3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32,85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-4,50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0,79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-13,00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5,09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-3,85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20,27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34,87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16,93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102,9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63,6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12,30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13,93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87,8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153,6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-0,59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+mn-cs"/>
                        </a:rPr>
                        <a:t>95,0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1000100" y="5214926"/>
            <a:ext cx="7500990" cy="15002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По состоянию на 1 июля 2011 года в России было зарегистрировано 231,2 тыс. малых предприятий, что на 5</a:t>
            </a:r>
            <a:r>
              <a:rPr lang="ru-RU" sz="1400" b="1" dirty="0" smtClean="0"/>
              <a:t>,3% больше</a:t>
            </a:r>
            <a:r>
              <a:rPr lang="ru-RU" sz="1400" dirty="0" smtClean="0"/>
              <a:t>, чем по состоянию на 1 июля 2010 года. Количество малых предприятий в расчете на 100 тыс. жителей </a:t>
            </a:r>
            <a:r>
              <a:rPr lang="ru-RU" sz="1400" b="1" dirty="0" smtClean="0"/>
              <a:t>увеличилось на 7,0 ед. </a:t>
            </a:r>
            <a:r>
              <a:rPr lang="ru-RU" sz="1400" dirty="0" smtClean="0"/>
              <a:t>и составило 161,8 ед.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 и микропредприятия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2524</Words>
  <Application>Microsoft Office PowerPoint</Application>
  <PresentationFormat>Экран (4:3)</PresentationFormat>
  <Paragraphs>969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Оформление по умолчанию</vt:lpstr>
      <vt:lpstr>Рисунок</vt:lpstr>
      <vt:lpstr>МАЛОЕ ПРЕДПРИНИМАТЕЛЬСТВО В РОССИИ В 2010 И В НАЧАЛЕ 2011 ГОДА. СПЛОШНОЕ СТАТИСТИЧЕСКОЕ НАБЛЮДЕНИЕ ЗА ДЕЯТЕЛЬНОСТЬЮ МСП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nisse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МАЛОЕ ПРЕДПРИНИМАТЕЛЬСТВО В РЕГИОНАХ РОССИИ В 2009 ГОДУ</dc:title>
  <dc:creator>Александр Шамрай</dc:creator>
  <cp:lastModifiedBy>buyev</cp:lastModifiedBy>
  <cp:revision>79</cp:revision>
  <dcterms:created xsi:type="dcterms:W3CDTF">2010-04-27T16:22:00Z</dcterms:created>
  <dcterms:modified xsi:type="dcterms:W3CDTF">2011-10-26T15:42:52Z</dcterms:modified>
</cp:coreProperties>
</file>