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64" r:id="rId8"/>
    <p:sldId id="266" r:id="rId9"/>
    <p:sldId id="267" r:id="rId10"/>
    <p:sldId id="265" r:id="rId11"/>
    <p:sldId id="259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AC8"/>
    <a:srgbClr val="FFFF99"/>
    <a:srgbClr val="305E24"/>
    <a:srgbClr val="62BA4A"/>
    <a:srgbClr val="ECF7E9"/>
    <a:srgbClr val="B9E0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D6ABE-F102-4438-9A0A-6EAA10B2E4D7}" type="doc">
      <dgm:prSet loTypeId="urn:microsoft.com/office/officeart/2005/8/layout/cycle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C120A56-FC65-4E1D-A8AE-01258FBDA6F9}">
      <dgm:prSet phldrT="[Текст]" custT="1"/>
      <dgm:spPr>
        <a:solidFill>
          <a:srgbClr val="62BA4A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Субсидирование затрат на лизинг основных средств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5EABBC1-FF33-457E-9676-1FECF61693E8}" type="parTrans" cxnId="{C68AD8B8-A6B3-47C6-A92E-A8C225E09580}">
      <dgm:prSet/>
      <dgm:spPr/>
      <dgm:t>
        <a:bodyPr/>
        <a:lstStyle/>
        <a:p>
          <a:endParaRPr lang="ru-RU"/>
        </a:p>
      </dgm:t>
    </dgm:pt>
    <dgm:pt modelId="{73E79B3B-4836-400A-B000-D46768844C9C}" type="sibTrans" cxnId="{C68AD8B8-A6B3-47C6-A92E-A8C225E09580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12419A3F-62D0-4EDB-9B8C-6F56EA60D4A0}">
      <dgm:prSet phldrT="[Текст]" custT="1"/>
      <dgm:spPr>
        <a:solidFill>
          <a:srgbClr val="62BA4A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Субсидирование затрат на создание и (или) развитие и (или) модернизацию производства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6FC2510-3743-41DD-AB65-5174EF2DCE11}" type="parTrans" cxnId="{5600D37A-04BD-4091-95A4-14400EA87685}">
      <dgm:prSet/>
      <dgm:spPr/>
      <dgm:t>
        <a:bodyPr/>
        <a:lstStyle/>
        <a:p>
          <a:endParaRPr lang="ru-RU"/>
        </a:p>
      </dgm:t>
    </dgm:pt>
    <dgm:pt modelId="{16C6349A-DA59-45F2-8ADC-B05D73332C16}" type="sibTrans" cxnId="{5600D37A-04BD-4091-95A4-14400EA87685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8CB82305-8753-4AAB-8C0A-314279FF3BD4}">
      <dgm:prSet phldrT="[Текст]" custT="1"/>
      <dgm:spPr>
        <a:solidFill>
          <a:srgbClr val="62BA4A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Субсидирование затрат на  уплату процентов по кредитам, привлеченным в российских кредитных организациях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5B9E7B2-E826-44C1-BF23-106911C06990}" type="parTrans" cxnId="{E3CECD6F-7BE8-40D7-8210-FFB5EF0729C1}">
      <dgm:prSet/>
      <dgm:spPr/>
      <dgm:t>
        <a:bodyPr/>
        <a:lstStyle/>
        <a:p>
          <a:endParaRPr lang="ru-RU"/>
        </a:p>
      </dgm:t>
    </dgm:pt>
    <dgm:pt modelId="{6CC57AE8-9DBB-4333-975C-94ABFFD99E25}" type="sibTrans" cxnId="{E3CECD6F-7BE8-40D7-8210-FFB5EF0729C1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AF1A9EC0-0542-4AD9-9269-D11EEA318098}">
      <dgm:prSet phldrT="[Текст]" custT="1"/>
      <dgm:spPr>
        <a:solidFill>
          <a:srgbClr val="62BA4A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Субсидирование затрат на  технологическое присоединение к объектам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электросетевого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хозяйства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58717A1-7B50-4F33-8A2F-AC76F18330C6}" type="parTrans" cxnId="{C1402D20-24F1-4514-BCC7-F555359089E4}">
      <dgm:prSet/>
      <dgm:spPr/>
      <dgm:t>
        <a:bodyPr/>
        <a:lstStyle/>
        <a:p>
          <a:endParaRPr lang="ru-RU"/>
        </a:p>
      </dgm:t>
    </dgm:pt>
    <dgm:pt modelId="{55648B1E-34F8-4C05-B68D-93C00AF91845}" type="sibTrans" cxnId="{C1402D20-24F1-4514-BCC7-F555359089E4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EF838825-BAAB-4D0D-BCE4-72247BE2BBDA}">
      <dgm:prSet custT="1"/>
      <dgm:spPr>
        <a:solidFill>
          <a:srgbClr val="62BA4A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Субсидирование затрат на повышение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энергоэффективности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производства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559E6E7-5243-4001-9EDD-E96B700BE57C}" type="parTrans" cxnId="{12D6248E-D6B4-4EFF-BF96-96B18ADF8767}">
      <dgm:prSet/>
      <dgm:spPr/>
      <dgm:t>
        <a:bodyPr/>
        <a:lstStyle/>
        <a:p>
          <a:endParaRPr lang="ru-RU"/>
        </a:p>
      </dgm:t>
    </dgm:pt>
    <dgm:pt modelId="{EBA3A6B4-E951-457B-AD6E-2134233ADDCC}" type="sibTrans" cxnId="{12D6248E-D6B4-4EFF-BF96-96B18ADF8767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4DCC774F-B8B1-40C2-B75B-46DD21397B12}" type="pres">
      <dgm:prSet presAssocID="{3ACD6ABE-F102-4438-9A0A-6EAA10B2E4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64600-5050-4001-B557-FD1F5F6B5017}" type="pres">
      <dgm:prSet presAssocID="{1C120A56-FC65-4E1D-A8AE-01258FBDA6F9}" presName="node" presStyleLbl="node1" presStyleIdx="0" presStyleCnt="5" custScaleX="129346" custRadScaleRad="90939" custRadScaleInc="-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D8C71-401A-4E27-91EE-F054A4C12C0C}" type="pres">
      <dgm:prSet presAssocID="{1C120A56-FC65-4E1D-A8AE-01258FBDA6F9}" presName="spNode" presStyleCnt="0"/>
      <dgm:spPr/>
      <dgm:t>
        <a:bodyPr/>
        <a:lstStyle/>
        <a:p>
          <a:endParaRPr lang="ru-RU"/>
        </a:p>
      </dgm:t>
    </dgm:pt>
    <dgm:pt modelId="{FB930C18-EC32-4513-93B2-397AC44B2191}" type="pres">
      <dgm:prSet presAssocID="{73E79B3B-4836-400A-B000-D46768844C9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ED6571F-B2FB-4D5D-958E-1C3975629B06}" type="pres">
      <dgm:prSet presAssocID="{12419A3F-62D0-4EDB-9B8C-6F56EA60D4A0}" presName="node" presStyleLbl="node1" presStyleIdx="1" presStyleCnt="5" custScaleX="115075" custScaleY="124336" custRadScaleRad="97941" custRadScaleInc="15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CC9B-4CF6-4790-A164-7320CFB15325}" type="pres">
      <dgm:prSet presAssocID="{12419A3F-62D0-4EDB-9B8C-6F56EA60D4A0}" presName="spNode" presStyleCnt="0"/>
      <dgm:spPr/>
      <dgm:t>
        <a:bodyPr/>
        <a:lstStyle/>
        <a:p>
          <a:endParaRPr lang="ru-RU"/>
        </a:p>
      </dgm:t>
    </dgm:pt>
    <dgm:pt modelId="{A6AFF647-D6F2-4E0A-9989-D97EACAC0C4C}" type="pres">
      <dgm:prSet presAssocID="{16C6349A-DA59-45F2-8ADC-B05D73332C1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F83A6FA-DA86-437F-B8BE-DA13FB21D7F4}" type="pres">
      <dgm:prSet presAssocID="{EF838825-BAAB-4D0D-BCE4-72247BE2BBDA}" presName="node" presStyleLbl="node1" presStyleIdx="2" presStyleCnt="5" custScaleX="143876" custRadScaleRad="93034" custRadScaleInc="-63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B5941-AFD4-45C4-B6CA-63CACDCC26B9}" type="pres">
      <dgm:prSet presAssocID="{EF838825-BAAB-4D0D-BCE4-72247BE2BBDA}" presName="spNode" presStyleCnt="0"/>
      <dgm:spPr/>
      <dgm:t>
        <a:bodyPr/>
        <a:lstStyle/>
        <a:p>
          <a:endParaRPr lang="ru-RU"/>
        </a:p>
      </dgm:t>
    </dgm:pt>
    <dgm:pt modelId="{5AA40161-E3AE-47F8-90BF-74F36F7A4EB0}" type="pres">
      <dgm:prSet presAssocID="{EBA3A6B4-E951-457B-AD6E-2134233ADDC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F2807AA-5503-4222-A4D8-33EB63A9BF59}" type="pres">
      <dgm:prSet presAssocID="{8CB82305-8753-4AAB-8C0A-314279FF3BD4}" presName="node" presStyleLbl="node1" presStyleIdx="3" presStyleCnt="5" custScaleX="159694" custRadScaleRad="91442" custRadScaleInc="60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195D9-4F7D-47F6-93C2-C20E111ECA22}" type="pres">
      <dgm:prSet presAssocID="{8CB82305-8753-4AAB-8C0A-314279FF3BD4}" presName="spNode" presStyleCnt="0"/>
      <dgm:spPr/>
      <dgm:t>
        <a:bodyPr/>
        <a:lstStyle/>
        <a:p>
          <a:endParaRPr lang="ru-RU"/>
        </a:p>
      </dgm:t>
    </dgm:pt>
    <dgm:pt modelId="{F4ABFBE3-05E4-4DD9-8422-D5BAB3586016}" type="pres">
      <dgm:prSet presAssocID="{6CC57AE8-9DBB-4333-975C-94ABFFD99E2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0EB2E22-4FB9-4B64-91E6-75B805DE489F}" type="pres">
      <dgm:prSet presAssocID="{AF1A9EC0-0542-4AD9-9269-D11EEA318098}" presName="node" presStyleLbl="node1" presStyleIdx="4" presStyleCnt="5" custScaleX="128583" custScaleY="124336" custRadScaleRad="97648" custRadScaleInc="-1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46F9D-B7D5-4AFD-8FCD-782C31B461EC}" type="pres">
      <dgm:prSet presAssocID="{AF1A9EC0-0542-4AD9-9269-D11EEA318098}" presName="spNode" presStyleCnt="0"/>
      <dgm:spPr/>
      <dgm:t>
        <a:bodyPr/>
        <a:lstStyle/>
        <a:p>
          <a:endParaRPr lang="ru-RU"/>
        </a:p>
      </dgm:t>
    </dgm:pt>
    <dgm:pt modelId="{939A778B-8D4E-4F71-A3F3-83B3242C5D10}" type="pres">
      <dgm:prSet presAssocID="{55648B1E-34F8-4C05-B68D-93C00AF9184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600D37A-04BD-4091-95A4-14400EA87685}" srcId="{3ACD6ABE-F102-4438-9A0A-6EAA10B2E4D7}" destId="{12419A3F-62D0-4EDB-9B8C-6F56EA60D4A0}" srcOrd="1" destOrd="0" parTransId="{D6FC2510-3743-41DD-AB65-5174EF2DCE11}" sibTransId="{16C6349A-DA59-45F2-8ADC-B05D73332C16}"/>
    <dgm:cxn modelId="{C68AD8B8-A6B3-47C6-A92E-A8C225E09580}" srcId="{3ACD6ABE-F102-4438-9A0A-6EAA10B2E4D7}" destId="{1C120A56-FC65-4E1D-A8AE-01258FBDA6F9}" srcOrd="0" destOrd="0" parTransId="{F5EABBC1-FF33-457E-9676-1FECF61693E8}" sibTransId="{73E79B3B-4836-400A-B000-D46768844C9C}"/>
    <dgm:cxn modelId="{C1402D20-24F1-4514-BCC7-F555359089E4}" srcId="{3ACD6ABE-F102-4438-9A0A-6EAA10B2E4D7}" destId="{AF1A9EC0-0542-4AD9-9269-D11EEA318098}" srcOrd="4" destOrd="0" parTransId="{158717A1-7B50-4F33-8A2F-AC76F18330C6}" sibTransId="{55648B1E-34F8-4C05-B68D-93C00AF91845}"/>
    <dgm:cxn modelId="{163D597F-BDA1-45F9-BE3D-DB9A6DA9C8F3}" type="presOf" srcId="{3ACD6ABE-F102-4438-9A0A-6EAA10B2E4D7}" destId="{4DCC774F-B8B1-40C2-B75B-46DD21397B12}" srcOrd="0" destOrd="0" presId="urn:microsoft.com/office/officeart/2005/8/layout/cycle6"/>
    <dgm:cxn modelId="{3DEA053A-B44D-4E1A-90EC-981AC8F4CA2B}" type="presOf" srcId="{73E79B3B-4836-400A-B000-D46768844C9C}" destId="{FB930C18-EC32-4513-93B2-397AC44B2191}" srcOrd="0" destOrd="0" presId="urn:microsoft.com/office/officeart/2005/8/layout/cycle6"/>
    <dgm:cxn modelId="{6AAC6D99-5630-4F88-B89F-54668F938CCA}" type="presOf" srcId="{12419A3F-62D0-4EDB-9B8C-6F56EA60D4A0}" destId="{CED6571F-B2FB-4D5D-958E-1C3975629B06}" srcOrd="0" destOrd="0" presId="urn:microsoft.com/office/officeart/2005/8/layout/cycle6"/>
    <dgm:cxn modelId="{12D6248E-D6B4-4EFF-BF96-96B18ADF8767}" srcId="{3ACD6ABE-F102-4438-9A0A-6EAA10B2E4D7}" destId="{EF838825-BAAB-4D0D-BCE4-72247BE2BBDA}" srcOrd="2" destOrd="0" parTransId="{4559E6E7-5243-4001-9EDD-E96B700BE57C}" sibTransId="{EBA3A6B4-E951-457B-AD6E-2134233ADDCC}"/>
    <dgm:cxn modelId="{E83D0A41-2B4C-4A8F-8851-F363FC4BB1AA}" type="presOf" srcId="{8CB82305-8753-4AAB-8C0A-314279FF3BD4}" destId="{0F2807AA-5503-4222-A4D8-33EB63A9BF59}" srcOrd="0" destOrd="0" presId="urn:microsoft.com/office/officeart/2005/8/layout/cycle6"/>
    <dgm:cxn modelId="{2F405018-F9D8-4030-B87F-E0FC90FF4EE2}" type="presOf" srcId="{EF838825-BAAB-4D0D-BCE4-72247BE2BBDA}" destId="{0F83A6FA-DA86-437F-B8BE-DA13FB21D7F4}" srcOrd="0" destOrd="0" presId="urn:microsoft.com/office/officeart/2005/8/layout/cycle6"/>
    <dgm:cxn modelId="{D4D91CC1-FD3A-44A2-BCB3-9F92DA2A37F7}" type="presOf" srcId="{AF1A9EC0-0542-4AD9-9269-D11EEA318098}" destId="{D0EB2E22-4FB9-4B64-91E6-75B805DE489F}" srcOrd="0" destOrd="0" presId="urn:microsoft.com/office/officeart/2005/8/layout/cycle6"/>
    <dgm:cxn modelId="{B5F244D5-8116-441C-ADE5-977ED3A72165}" type="presOf" srcId="{16C6349A-DA59-45F2-8ADC-B05D73332C16}" destId="{A6AFF647-D6F2-4E0A-9989-D97EACAC0C4C}" srcOrd="0" destOrd="0" presId="urn:microsoft.com/office/officeart/2005/8/layout/cycle6"/>
    <dgm:cxn modelId="{E3CECD6F-7BE8-40D7-8210-FFB5EF0729C1}" srcId="{3ACD6ABE-F102-4438-9A0A-6EAA10B2E4D7}" destId="{8CB82305-8753-4AAB-8C0A-314279FF3BD4}" srcOrd="3" destOrd="0" parTransId="{65B9E7B2-E826-44C1-BF23-106911C06990}" sibTransId="{6CC57AE8-9DBB-4333-975C-94ABFFD99E25}"/>
    <dgm:cxn modelId="{D269CFD8-47C4-4ABC-91CD-3A99294124FA}" type="presOf" srcId="{EBA3A6B4-E951-457B-AD6E-2134233ADDCC}" destId="{5AA40161-E3AE-47F8-90BF-74F36F7A4EB0}" srcOrd="0" destOrd="0" presId="urn:microsoft.com/office/officeart/2005/8/layout/cycle6"/>
    <dgm:cxn modelId="{4DC9FC05-27E8-47FC-BA7C-8BDC5AFEF6DC}" type="presOf" srcId="{1C120A56-FC65-4E1D-A8AE-01258FBDA6F9}" destId="{B1064600-5050-4001-B557-FD1F5F6B5017}" srcOrd="0" destOrd="0" presId="urn:microsoft.com/office/officeart/2005/8/layout/cycle6"/>
    <dgm:cxn modelId="{6DB5E5D0-811A-45DC-B9DE-84D3F128C029}" type="presOf" srcId="{55648B1E-34F8-4C05-B68D-93C00AF91845}" destId="{939A778B-8D4E-4F71-A3F3-83B3242C5D10}" srcOrd="0" destOrd="0" presId="urn:microsoft.com/office/officeart/2005/8/layout/cycle6"/>
    <dgm:cxn modelId="{4609E003-4ACB-482B-8EAF-4B2554E1CF83}" type="presOf" srcId="{6CC57AE8-9DBB-4333-975C-94ABFFD99E25}" destId="{F4ABFBE3-05E4-4DD9-8422-D5BAB3586016}" srcOrd="0" destOrd="0" presId="urn:microsoft.com/office/officeart/2005/8/layout/cycle6"/>
    <dgm:cxn modelId="{936D7F2D-85FA-48DB-9134-9CD007E4A3A8}" type="presParOf" srcId="{4DCC774F-B8B1-40C2-B75B-46DD21397B12}" destId="{B1064600-5050-4001-B557-FD1F5F6B5017}" srcOrd="0" destOrd="0" presId="urn:microsoft.com/office/officeart/2005/8/layout/cycle6"/>
    <dgm:cxn modelId="{9FE7ED0C-12C1-4636-AD7B-E6298818FE9C}" type="presParOf" srcId="{4DCC774F-B8B1-40C2-B75B-46DD21397B12}" destId="{898D8C71-401A-4E27-91EE-F054A4C12C0C}" srcOrd="1" destOrd="0" presId="urn:microsoft.com/office/officeart/2005/8/layout/cycle6"/>
    <dgm:cxn modelId="{A5D7C134-A1C6-4463-BC8F-23492F072B34}" type="presParOf" srcId="{4DCC774F-B8B1-40C2-B75B-46DD21397B12}" destId="{FB930C18-EC32-4513-93B2-397AC44B2191}" srcOrd="2" destOrd="0" presId="urn:microsoft.com/office/officeart/2005/8/layout/cycle6"/>
    <dgm:cxn modelId="{7AF07718-9837-4B6C-8679-DC8D43E2EBD8}" type="presParOf" srcId="{4DCC774F-B8B1-40C2-B75B-46DD21397B12}" destId="{CED6571F-B2FB-4D5D-958E-1C3975629B06}" srcOrd="3" destOrd="0" presId="urn:microsoft.com/office/officeart/2005/8/layout/cycle6"/>
    <dgm:cxn modelId="{46446E3B-06C1-4FDF-8840-2DBDB809FC00}" type="presParOf" srcId="{4DCC774F-B8B1-40C2-B75B-46DD21397B12}" destId="{24F9CC9B-4CF6-4790-A164-7320CFB15325}" srcOrd="4" destOrd="0" presId="urn:microsoft.com/office/officeart/2005/8/layout/cycle6"/>
    <dgm:cxn modelId="{65ECBA26-4767-45A6-ACCD-5EED4EBE5D5E}" type="presParOf" srcId="{4DCC774F-B8B1-40C2-B75B-46DD21397B12}" destId="{A6AFF647-D6F2-4E0A-9989-D97EACAC0C4C}" srcOrd="5" destOrd="0" presId="urn:microsoft.com/office/officeart/2005/8/layout/cycle6"/>
    <dgm:cxn modelId="{F996AD75-C6DE-4EC1-B7E9-6E530CCE69FB}" type="presParOf" srcId="{4DCC774F-B8B1-40C2-B75B-46DD21397B12}" destId="{0F83A6FA-DA86-437F-B8BE-DA13FB21D7F4}" srcOrd="6" destOrd="0" presId="urn:microsoft.com/office/officeart/2005/8/layout/cycle6"/>
    <dgm:cxn modelId="{1016C465-346D-47DF-B21F-79BA038B71F4}" type="presParOf" srcId="{4DCC774F-B8B1-40C2-B75B-46DD21397B12}" destId="{942B5941-AFD4-45C4-B6CA-63CACDCC26B9}" srcOrd="7" destOrd="0" presId="urn:microsoft.com/office/officeart/2005/8/layout/cycle6"/>
    <dgm:cxn modelId="{AEE90A6B-A2E7-43F4-9374-B41002F00623}" type="presParOf" srcId="{4DCC774F-B8B1-40C2-B75B-46DD21397B12}" destId="{5AA40161-E3AE-47F8-90BF-74F36F7A4EB0}" srcOrd="8" destOrd="0" presId="urn:microsoft.com/office/officeart/2005/8/layout/cycle6"/>
    <dgm:cxn modelId="{1F335F99-6C3B-41C8-B23D-9A65AE33B8A6}" type="presParOf" srcId="{4DCC774F-B8B1-40C2-B75B-46DD21397B12}" destId="{0F2807AA-5503-4222-A4D8-33EB63A9BF59}" srcOrd="9" destOrd="0" presId="urn:microsoft.com/office/officeart/2005/8/layout/cycle6"/>
    <dgm:cxn modelId="{5C6E949E-1A87-418B-9551-CF8A0F4B107C}" type="presParOf" srcId="{4DCC774F-B8B1-40C2-B75B-46DD21397B12}" destId="{14A195D9-4F7D-47F6-93C2-C20E111ECA22}" srcOrd="10" destOrd="0" presId="urn:microsoft.com/office/officeart/2005/8/layout/cycle6"/>
    <dgm:cxn modelId="{6C5E1963-F28C-4096-9A95-C6321A00F3AD}" type="presParOf" srcId="{4DCC774F-B8B1-40C2-B75B-46DD21397B12}" destId="{F4ABFBE3-05E4-4DD9-8422-D5BAB3586016}" srcOrd="11" destOrd="0" presId="urn:microsoft.com/office/officeart/2005/8/layout/cycle6"/>
    <dgm:cxn modelId="{C6F8036C-7A82-45A2-9FD6-CAAF78BD77A2}" type="presParOf" srcId="{4DCC774F-B8B1-40C2-B75B-46DD21397B12}" destId="{D0EB2E22-4FB9-4B64-91E6-75B805DE489F}" srcOrd="12" destOrd="0" presId="urn:microsoft.com/office/officeart/2005/8/layout/cycle6"/>
    <dgm:cxn modelId="{7FB1EA76-E16E-494F-AA09-B4A6046AD5AE}" type="presParOf" srcId="{4DCC774F-B8B1-40C2-B75B-46DD21397B12}" destId="{18B46F9D-B7D5-4AFD-8FCD-782C31B461EC}" srcOrd="13" destOrd="0" presId="urn:microsoft.com/office/officeart/2005/8/layout/cycle6"/>
    <dgm:cxn modelId="{D7893894-3FF7-49C9-9183-7A07EE5BF483}" type="presParOf" srcId="{4DCC774F-B8B1-40C2-B75B-46DD21397B12}" destId="{939A778B-8D4E-4F71-A3F3-83B3242C5D1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77B58-AB94-49C1-9AA4-A9078F05AE9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B23D252-3EB4-4E59-9C8D-94F7CC655495}">
      <dgm:prSet phldrT="[Текст]" custT="1"/>
      <dgm:spPr>
        <a:solidFill>
          <a:srgbClr val="62BA4A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000" b="1" spc="-120" baseline="0" dirty="0" smtClean="0">
              <a:latin typeface="Arial" pitchFamily="34" charset="0"/>
              <a:cs typeface="Arial" pitchFamily="34" charset="0"/>
            </a:rPr>
            <a:t>до 3 млн. р.</a:t>
          </a:r>
          <a:endParaRPr lang="ru-RU" sz="2000" b="1" spc="-120" baseline="0" dirty="0">
            <a:latin typeface="Arial" pitchFamily="34" charset="0"/>
            <a:cs typeface="Arial" pitchFamily="34" charset="0"/>
          </a:endParaRPr>
        </a:p>
      </dgm:t>
    </dgm:pt>
    <dgm:pt modelId="{854A856D-C3B9-409F-AF28-C3F93B17EBD7}" type="parTrans" cxnId="{A8CD8017-8EF1-40B8-967D-8BBBD5285E26}">
      <dgm:prSet/>
      <dgm:spPr/>
      <dgm:t>
        <a:bodyPr/>
        <a:lstStyle/>
        <a:p>
          <a:endParaRPr lang="ru-RU"/>
        </a:p>
      </dgm:t>
    </dgm:pt>
    <dgm:pt modelId="{B29C05D3-C0B2-4208-88C6-6D65455BDEBA}" type="sibTrans" cxnId="{A8CD8017-8EF1-40B8-967D-8BBBD5285E26}">
      <dgm:prSet/>
      <dgm:spPr/>
      <dgm:t>
        <a:bodyPr/>
        <a:lstStyle/>
        <a:p>
          <a:endParaRPr lang="ru-RU"/>
        </a:p>
      </dgm:t>
    </dgm:pt>
    <dgm:pt modelId="{C29A9820-6450-4A2F-9CB3-FA001EC4EF41}">
      <dgm:prSet custT="1"/>
      <dgm:spPr>
        <a:solidFill>
          <a:srgbClr val="62BA4A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800" b="1" spc="-120" baseline="0" dirty="0" smtClean="0">
              <a:latin typeface="Arial" pitchFamily="34" charset="0"/>
              <a:cs typeface="Arial" pitchFamily="34" charset="0"/>
            </a:rPr>
            <a:t>не менее 20 % кредита уплачено</a:t>
          </a:r>
          <a:endParaRPr lang="ru-RU" sz="1800" b="1" spc="-120" baseline="0" dirty="0">
            <a:latin typeface="Arial" pitchFamily="34" charset="0"/>
            <a:cs typeface="Arial" pitchFamily="34" charset="0"/>
          </a:endParaRPr>
        </a:p>
      </dgm:t>
    </dgm:pt>
    <dgm:pt modelId="{FD68E91D-9704-4DFB-A2E2-1C7A0EE16742}" type="parTrans" cxnId="{DB8BF95B-5AB8-499D-BDA7-96BA206693A5}">
      <dgm:prSet/>
      <dgm:spPr/>
      <dgm:t>
        <a:bodyPr/>
        <a:lstStyle/>
        <a:p>
          <a:endParaRPr lang="ru-RU"/>
        </a:p>
      </dgm:t>
    </dgm:pt>
    <dgm:pt modelId="{F7CB716D-C81B-4D3E-B251-0D5861130248}" type="sibTrans" cxnId="{DB8BF95B-5AB8-499D-BDA7-96BA206693A5}">
      <dgm:prSet/>
      <dgm:spPr/>
      <dgm:t>
        <a:bodyPr/>
        <a:lstStyle/>
        <a:p>
          <a:endParaRPr lang="ru-RU"/>
        </a:p>
      </dgm:t>
    </dgm:pt>
    <dgm:pt modelId="{B9B7A046-0BCD-4D4B-9D27-1263C1AE4EE3}" type="pres">
      <dgm:prSet presAssocID="{19277B58-AB94-49C1-9AA4-A9078F05A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BF9AD-89CF-4508-B965-7214587B43A8}" type="pres">
      <dgm:prSet presAssocID="{5B23D252-3EB4-4E59-9C8D-94F7CC655495}" presName="parentText" presStyleLbl="node1" presStyleIdx="0" presStyleCnt="2" custScaleY="89433" custLinFactNeighborY="-9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6F7DD-983C-46C3-B83A-A27A427B13A1}" type="pres">
      <dgm:prSet presAssocID="{B29C05D3-C0B2-4208-88C6-6D65455BDEBA}" presName="spacer" presStyleCnt="0"/>
      <dgm:spPr/>
      <dgm:t>
        <a:bodyPr/>
        <a:lstStyle/>
        <a:p>
          <a:endParaRPr lang="ru-RU"/>
        </a:p>
      </dgm:t>
    </dgm:pt>
    <dgm:pt modelId="{088D6DF8-2F7B-4699-8949-534B8F76F2A8}" type="pres">
      <dgm:prSet presAssocID="{C29A9820-6450-4A2F-9CB3-FA001EC4EF41}" presName="parentText" presStyleLbl="node1" presStyleIdx="1" presStyleCnt="2" custScaleY="81338" custLinFactNeighborY="-69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D8017-8EF1-40B8-967D-8BBBD5285E26}" srcId="{19277B58-AB94-49C1-9AA4-A9078F05AE9B}" destId="{5B23D252-3EB4-4E59-9C8D-94F7CC655495}" srcOrd="0" destOrd="0" parTransId="{854A856D-C3B9-409F-AF28-C3F93B17EBD7}" sibTransId="{B29C05D3-C0B2-4208-88C6-6D65455BDEBA}"/>
    <dgm:cxn modelId="{DB8BF95B-5AB8-499D-BDA7-96BA206693A5}" srcId="{19277B58-AB94-49C1-9AA4-A9078F05AE9B}" destId="{C29A9820-6450-4A2F-9CB3-FA001EC4EF41}" srcOrd="1" destOrd="0" parTransId="{FD68E91D-9704-4DFB-A2E2-1C7A0EE16742}" sibTransId="{F7CB716D-C81B-4D3E-B251-0D5861130248}"/>
    <dgm:cxn modelId="{FB4265FC-CF0C-4F23-8C4F-D83496E66CA2}" type="presOf" srcId="{C29A9820-6450-4A2F-9CB3-FA001EC4EF41}" destId="{088D6DF8-2F7B-4699-8949-534B8F76F2A8}" srcOrd="0" destOrd="0" presId="urn:microsoft.com/office/officeart/2005/8/layout/vList2"/>
    <dgm:cxn modelId="{826D0C31-8FBD-4E7C-9795-457E23184BE6}" type="presOf" srcId="{5B23D252-3EB4-4E59-9C8D-94F7CC655495}" destId="{403BF9AD-89CF-4508-B965-7214587B43A8}" srcOrd="0" destOrd="0" presId="urn:microsoft.com/office/officeart/2005/8/layout/vList2"/>
    <dgm:cxn modelId="{EC8BC64F-4A2D-410F-85E5-127795455935}" type="presOf" srcId="{19277B58-AB94-49C1-9AA4-A9078F05AE9B}" destId="{B9B7A046-0BCD-4D4B-9D27-1263C1AE4EE3}" srcOrd="0" destOrd="0" presId="urn:microsoft.com/office/officeart/2005/8/layout/vList2"/>
    <dgm:cxn modelId="{E4AE8623-C723-4970-98FD-2EC3CC8D2A9E}" type="presParOf" srcId="{B9B7A046-0BCD-4D4B-9D27-1263C1AE4EE3}" destId="{403BF9AD-89CF-4508-B965-7214587B43A8}" srcOrd="0" destOrd="0" presId="urn:microsoft.com/office/officeart/2005/8/layout/vList2"/>
    <dgm:cxn modelId="{3BDAFF82-3866-4CDB-A352-CF200EFCFAA8}" type="presParOf" srcId="{B9B7A046-0BCD-4D4B-9D27-1263C1AE4EE3}" destId="{DD46F7DD-983C-46C3-B83A-A27A427B13A1}" srcOrd="1" destOrd="0" presId="urn:microsoft.com/office/officeart/2005/8/layout/vList2"/>
    <dgm:cxn modelId="{F08BD1D4-DE8C-4F06-8C05-7DB77FB3AC26}" type="presParOf" srcId="{B9B7A046-0BCD-4D4B-9D27-1263C1AE4EE3}" destId="{088D6DF8-2F7B-4699-8949-534B8F76F2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77B58-AB94-49C1-9AA4-A9078F05AE9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B23D252-3EB4-4E59-9C8D-94F7CC655495}">
      <dgm:prSet phldrT="[Текст]" custT="1"/>
      <dgm:spPr>
        <a:solidFill>
          <a:srgbClr val="62BA4A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600" b="1" spc="-120" baseline="0" dirty="0" smtClean="0">
              <a:latin typeface="Arial" pitchFamily="34" charset="0"/>
              <a:cs typeface="Arial" pitchFamily="34" charset="0"/>
            </a:rPr>
            <a:t>не менее 20 % процентов по кредиту уплачено</a:t>
          </a:r>
          <a:endParaRPr lang="ru-RU" sz="1600" b="1" spc="-120" baseline="0" dirty="0">
            <a:latin typeface="Arial" pitchFamily="34" charset="0"/>
            <a:cs typeface="Arial" pitchFamily="34" charset="0"/>
          </a:endParaRPr>
        </a:p>
      </dgm:t>
    </dgm:pt>
    <dgm:pt modelId="{854A856D-C3B9-409F-AF28-C3F93B17EBD7}" type="parTrans" cxnId="{A8CD8017-8EF1-40B8-967D-8BBBD5285E26}">
      <dgm:prSet/>
      <dgm:spPr/>
      <dgm:t>
        <a:bodyPr/>
        <a:lstStyle/>
        <a:p>
          <a:endParaRPr lang="ru-RU"/>
        </a:p>
      </dgm:t>
    </dgm:pt>
    <dgm:pt modelId="{B29C05D3-C0B2-4208-88C6-6D65455BDEBA}" type="sibTrans" cxnId="{A8CD8017-8EF1-40B8-967D-8BBBD5285E26}">
      <dgm:prSet/>
      <dgm:spPr/>
      <dgm:t>
        <a:bodyPr/>
        <a:lstStyle/>
        <a:p>
          <a:endParaRPr lang="ru-RU"/>
        </a:p>
      </dgm:t>
    </dgm:pt>
    <dgm:pt modelId="{C29A9820-6450-4A2F-9CB3-FA001EC4EF41}">
      <dgm:prSet custT="1"/>
      <dgm:spPr>
        <a:solidFill>
          <a:srgbClr val="62BA4A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000" b="1" spc="-120" baseline="0" dirty="0" smtClean="0">
              <a:latin typeface="Arial" pitchFamily="34" charset="0"/>
              <a:cs typeface="Arial" pitchFamily="34" charset="0"/>
            </a:rPr>
            <a:t>срок не менее 1 года</a:t>
          </a:r>
          <a:endParaRPr lang="ru-RU" sz="2000" b="1" spc="-120" baseline="0" dirty="0">
            <a:latin typeface="Arial" pitchFamily="34" charset="0"/>
            <a:cs typeface="Arial" pitchFamily="34" charset="0"/>
          </a:endParaRPr>
        </a:p>
      </dgm:t>
    </dgm:pt>
    <dgm:pt modelId="{FD68E91D-9704-4DFB-A2E2-1C7A0EE16742}" type="parTrans" cxnId="{DB8BF95B-5AB8-499D-BDA7-96BA206693A5}">
      <dgm:prSet/>
      <dgm:spPr/>
      <dgm:t>
        <a:bodyPr/>
        <a:lstStyle/>
        <a:p>
          <a:endParaRPr lang="ru-RU"/>
        </a:p>
      </dgm:t>
    </dgm:pt>
    <dgm:pt modelId="{F7CB716D-C81B-4D3E-B251-0D5861130248}" type="sibTrans" cxnId="{DB8BF95B-5AB8-499D-BDA7-96BA206693A5}">
      <dgm:prSet/>
      <dgm:spPr/>
      <dgm:t>
        <a:bodyPr/>
        <a:lstStyle/>
        <a:p>
          <a:endParaRPr lang="ru-RU"/>
        </a:p>
      </dgm:t>
    </dgm:pt>
    <dgm:pt modelId="{B9B7A046-0BCD-4D4B-9D27-1263C1AE4EE3}" type="pres">
      <dgm:prSet presAssocID="{19277B58-AB94-49C1-9AA4-A9078F05A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BF9AD-89CF-4508-B965-7214587B43A8}" type="pres">
      <dgm:prSet presAssocID="{5B23D252-3EB4-4E59-9C8D-94F7CC655495}" presName="parentText" presStyleLbl="node1" presStyleIdx="0" presStyleCnt="2" custScaleY="77956" custLinFactNeighborY="-42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6F7DD-983C-46C3-B83A-A27A427B13A1}" type="pres">
      <dgm:prSet presAssocID="{B29C05D3-C0B2-4208-88C6-6D65455BDEBA}" presName="spacer" presStyleCnt="0"/>
      <dgm:spPr/>
      <dgm:t>
        <a:bodyPr/>
        <a:lstStyle/>
        <a:p>
          <a:endParaRPr lang="ru-RU"/>
        </a:p>
      </dgm:t>
    </dgm:pt>
    <dgm:pt modelId="{088D6DF8-2F7B-4699-8949-534B8F76F2A8}" type="pres">
      <dgm:prSet presAssocID="{C29A9820-6450-4A2F-9CB3-FA001EC4EF41}" presName="parentText" presStyleLbl="node1" presStyleIdx="1" presStyleCnt="2" custScaleY="82722" custLinFactNeighborY="-69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D8017-8EF1-40B8-967D-8BBBD5285E26}" srcId="{19277B58-AB94-49C1-9AA4-A9078F05AE9B}" destId="{5B23D252-3EB4-4E59-9C8D-94F7CC655495}" srcOrd="0" destOrd="0" parTransId="{854A856D-C3B9-409F-AF28-C3F93B17EBD7}" sibTransId="{B29C05D3-C0B2-4208-88C6-6D65455BDEBA}"/>
    <dgm:cxn modelId="{1E9F311E-07B9-44C4-8A6C-3ACB0CB22B7E}" type="presOf" srcId="{5B23D252-3EB4-4E59-9C8D-94F7CC655495}" destId="{403BF9AD-89CF-4508-B965-7214587B43A8}" srcOrd="0" destOrd="0" presId="urn:microsoft.com/office/officeart/2005/8/layout/vList2"/>
    <dgm:cxn modelId="{B57DB7C0-F620-461F-8594-7A70E3D98E2E}" type="presOf" srcId="{19277B58-AB94-49C1-9AA4-A9078F05AE9B}" destId="{B9B7A046-0BCD-4D4B-9D27-1263C1AE4EE3}" srcOrd="0" destOrd="0" presId="urn:microsoft.com/office/officeart/2005/8/layout/vList2"/>
    <dgm:cxn modelId="{FE56F167-49D1-48FE-BB63-9F2F0C6FE12A}" type="presOf" srcId="{C29A9820-6450-4A2F-9CB3-FA001EC4EF41}" destId="{088D6DF8-2F7B-4699-8949-534B8F76F2A8}" srcOrd="0" destOrd="0" presId="urn:microsoft.com/office/officeart/2005/8/layout/vList2"/>
    <dgm:cxn modelId="{DB8BF95B-5AB8-499D-BDA7-96BA206693A5}" srcId="{19277B58-AB94-49C1-9AA4-A9078F05AE9B}" destId="{C29A9820-6450-4A2F-9CB3-FA001EC4EF41}" srcOrd="1" destOrd="0" parTransId="{FD68E91D-9704-4DFB-A2E2-1C7A0EE16742}" sibTransId="{F7CB716D-C81B-4D3E-B251-0D5861130248}"/>
    <dgm:cxn modelId="{C766B07F-E38E-449B-B300-76293765CE3F}" type="presParOf" srcId="{B9B7A046-0BCD-4D4B-9D27-1263C1AE4EE3}" destId="{403BF9AD-89CF-4508-B965-7214587B43A8}" srcOrd="0" destOrd="0" presId="urn:microsoft.com/office/officeart/2005/8/layout/vList2"/>
    <dgm:cxn modelId="{0F7830C9-FE1F-4322-8690-3CC8AC0E0498}" type="presParOf" srcId="{B9B7A046-0BCD-4D4B-9D27-1263C1AE4EE3}" destId="{DD46F7DD-983C-46C3-B83A-A27A427B13A1}" srcOrd="1" destOrd="0" presId="urn:microsoft.com/office/officeart/2005/8/layout/vList2"/>
    <dgm:cxn modelId="{9B2E2B4E-354A-444A-A1D1-BF734E7D81D3}" type="presParOf" srcId="{B9B7A046-0BCD-4D4B-9D27-1263C1AE4EE3}" destId="{088D6DF8-2F7B-4699-8949-534B8F76F2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64600-5050-4001-B557-FD1F5F6B5017}">
      <dsp:nvSpPr>
        <dsp:cNvPr id="0" name=""/>
        <dsp:cNvSpPr/>
      </dsp:nvSpPr>
      <dsp:spPr>
        <a:xfrm>
          <a:off x="3235522" y="216016"/>
          <a:ext cx="2355227" cy="1183568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Субсидирование затрат на лизинг основных средств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235522" y="216016"/>
        <a:ext cx="2355227" cy="1183568"/>
      </dsp:txXfrm>
    </dsp:sp>
    <dsp:sp modelId="{FB930C18-EC32-4513-93B2-397AC44B2191}">
      <dsp:nvSpPr>
        <dsp:cNvPr id="0" name=""/>
        <dsp:cNvSpPr/>
      </dsp:nvSpPr>
      <dsp:spPr>
        <a:xfrm>
          <a:off x="2299005" y="966713"/>
          <a:ext cx="4730978" cy="4730978"/>
        </a:xfrm>
        <a:custGeom>
          <a:avLst/>
          <a:gdLst/>
          <a:ahLst/>
          <a:cxnLst/>
          <a:rect l="0" t="0" r="0" b="0"/>
          <a:pathLst>
            <a:path>
              <a:moveTo>
                <a:pt x="3299981" y="192412"/>
              </a:moveTo>
              <a:arcTo wR="2365489" hR="2365489" stAng="17596155" swAng="1283901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6571F-B2FB-4D5D-958E-1C3975629B06}">
      <dsp:nvSpPr>
        <dsp:cNvPr id="0" name=""/>
        <dsp:cNvSpPr/>
      </dsp:nvSpPr>
      <dsp:spPr>
        <a:xfrm>
          <a:off x="5616628" y="1656183"/>
          <a:ext cx="2095370" cy="1471601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Субсидирование затрат на создание и (или) развитие и (или) модернизацию производства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616628" y="1656183"/>
        <a:ext cx="2095370" cy="1471601"/>
      </dsp:txXfrm>
    </dsp:sp>
    <dsp:sp modelId="{A6AFF647-D6F2-4E0A-9989-D97EACAC0C4C}">
      <dsp:nvSpPr>
        <dsp:cNvPr id="0" name=""/>
        <dsp:cNvSpPr/>
      </dsp:nvSpPr>
      <dsp:spPr>
        <a:xfrm>
          <a:off x="2071405" y="176095"/>
          <a:ext cx="4730978" cy="4730978"/>
        </a:xfrm>
        <a:custGeom>
          <a:avLst/>
          <a:gdLst/>
          <a:ahLst/>
          <a:cxnLst/>
          <a:rect l="0" t="0" r="0" b="0"/>
          <a:pathLst>
            <a:path>
              <a:moveTo>
                <a:pt x="4655530" y="2958152"/>
              </a:moveTo>
              <a:arcTo wR="2365489" hR="2365489" stAng="870588" swAng="953529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3A6FA-DA86-437F-B8BE-DA13FB21D7F4}">
      <dsp:nvSpPr>
        <dsp:cNvPr id="0" name=""/>
        <dsp:cNvSpPr/>
      </dsp:nvSpPr>
      <dsp:spPr>
        <a:xfrm>
          <a:off x="4824548" y="3744421"/>
          <a:ext cx="2619800" cy="1183568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Субсидирование затрат на повышение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энергоэффективности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производства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824548" y="3744421"/>
        <a:ext cx="2619800" cy="1183568"/>
      </dsp:txXfrm>
    </dsp:sp>
    <dsp:sp modelId="{5AA40161-E3AE-47F8-90BF-74F36F7A4EB0}">
      <dsp:nvSpPr>
        <dsp:cNvPr id="0" name=""/>
        <dsp:cNvSpPr/>
      </dsp:nvSpPr>
      <dsp:spPr>
        <a:xfrm>
          <a:off x="2096232" y="391411"/>
          <a:ext cx="4730978" cy="4730978"/>
        </a:xfrm>
        <a:custGeom>
          <a:avLst/>
          <a:gdLst/>
          <a:ahLst/>
          <a:cxnLst/>
          <a:rect l="0" t="0" r="0" b="0"/>
          <a:pathLst>
            <a:path>
              <a:moveTo>
                <a:pt x="3287325" y="4543965"/>
              </a:moveTo>
              <a:arcTo wR="2365489" hR="2365489" stAng="4023842" swAng="2752314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807AA-5503-4222-A4D8-33EB63A9BF59}">
      <dsp:nvSpPr>
        <dsp:cNvPr id="0" name=""/>
        <dsp:cNvSpPr/>
      </dsp:nvSpPr>
      <dsp:spPr>
        <a:xfrm>
          <a:off x="1296143" y="3744421"/>
          <a:ext cx="2907826" cy="1183568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Субсидирование затрат на  уплату процентов по кредитам, привлеченным в российских кредитных организациях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296143" y="3744421"/>
        <a:ext cx="2907826" cy="1183568"/>
      </dsp:txXfrm>
    </dsp:sp>
    <dsp:sp modelId="{F4ABFBE3-05E4-4DD9-8422-D5BAB3586016}">
      <dsp:nvSpPr>
        <dsp:cNvPr id="0" name=""/>
        <dsp:cNvSpPr/>
      </dsp:nvSpPr>
      <dsp:spPr>
        <a:xfrm>
          <a:off x="2013535" y="79238"/>
          <a:ext cx="4730978" cy="4730978"/>
        </a:xfrm>
        <a:custGeom>
          <a:avLst/>
          <a:gdLst/>
          <a:ahLst/>
          <a:cxnLst/>
          <a:rect l="0" t="0" r="0" b="0"/>
          <a:pathLst>
            <a:path>
              <a:moveTo>
                <a:pt x="385312" y="3659490"/>
              </a:moveTo>
              <a:arcTo wR="2365489" hR="2365489" stAng="8810177" swAng="972910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B2E22-4FB9-4B64-91E6-75B805DE489F}">
      <dsp:nvSpPr>
        <dsp:cNvPr id="0" name=""/>
        <dsp:cNvSpPr/>
      </dsp:nvSpPr>
      <dsp:spPr>
        <a:xfrm>
          <a:off x="1008117" y="1656182"/>
          <a:ext cx="2341334" cy="1471601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Субсидирование затрат на  технологическое присоединение к объектам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электросетевого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хозяйства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008117" y="1656182"/>
        <a:ext cx="2341334" cy="1471601"/>
      </dsp:txXfrm>
    </dsp:sp>
    <dsp:sp modelId="{939A778B-8D4E-4F71-A3F3-83B3242C5D10}">
      <dsp:nvSpPr>
        <dsp:cNvPr id="0" name=""/>
        <dsp:cNvSpPr/>
      </dsp:nvSpPr>
      <dsp:spPr>
        <a:xfrm>
          <a:off x="1816927" y="964145"/>
          <a:ext cx="4730978" cy="4730978"/>
        </a:xfrm>
        <a:custGeom>
          <a:avLst/>
          <a:gdLst/>
          <a:ahLst/>
          <a:cxnLst/>
          <a:rect l="0" t="0" r="0" b="0"/>
          <a:pathLst>
            <a:path>
              <a:moveTo>
                <a:pt x="699853" y="685846"/>
              </a:moveTo>
              <a:arcTo wR="2365489" hR="2365489" stAng="13514394" swAng="1257056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BF9AD-89CF-4508-B965-7214587B43A8}">
      <dsp:nvSpPr>
        <dsp:cNvPr id="0" name=""/>
        <dsp:cNvSpPr/>
      </dsp:nvSpPr>
      <dsp:spPr>
        <a:xfrm>
          <a:off x="0" y="0"/>
          <a:ext cx="4038600" cy="987769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-120" baseline="0" dirty="0" smtClean="0">
              <a:latin typeface="Arial" pitchFamily="34" charset="0"/>
              <a:cs typeface="Arial" pitchFamily="34" charset="0"/>
            </a:rPr>
            <a:t>до 3 млн. р.</a:t>
          </a:r>
          <a:endParaRPr lang="ru-RU" sz="2000" b="1" kern="1200" spc="-120" baseline="0" dirty="0">
            <a:latin typeface="Arial" pitchFamily="34" charset="0"/>
            <a:cs typeface="Arial" pitchFamily="34" charset="0"/>
          </a:endParaRPr>
        </a:p>
      </dsp:txBody>
      <dsp:txXfrm>
        <a:off x="0" y="0"/>
        <a:ext cx="4038600" cy="987769"/>
      </dsp:txXfrm>
    </dsp:sp>
    <dsp:sp modelId="{088D6DF8-2F7B-4699-8949-534B8F76F2A8}">
      <dsp:nvSpPr>
        <dsp:cNvPr id="0" name=""/>
        <dsp:cNvSpPr/>
      </dsp:nvSpPr>
      <dsp:spPr>
        <a:xfrm>
          <a:off x="0" y="1056139"/>
          <a:ext cx="4038600" cy="898361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120" baseline="0" dirty="0" smtClean="0">
              <a:latin typeface="Arial" pitchFamily="34" charset="0"/>
              <a:cs typeface="Arial" pitchFamily="34" charset="0"/>
            </a:rPr>
            <a:t>не менее 20 % кредита уплачено</a:t>
          </a:r>
          <a:endParaRPr lang="ru-RU" sz="1800" b="1" kern="1200" spc="-120" baseline="0" dirty="0">
            <a:latin typeface="Arial" pitchFamily="34" charset="0"/>
            <a:cs typeface="Arial" pitchFamily="34" charset="0"/>
          </a:endParaRPr>
        </a:p>
      </dsp:txBody>
      <dsp:txXfrm>
        <a:off x="0" y="1056139"/>
        <a:ext cx="4038600" cy="8983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BF9AD-89CF-4508-B965-7214587B43A8}">
      <dsp:nvSpPr>
        <dsp:cNvPr id="0" name=""/>
        <dsp:cNvSpPr/>
      </dsp:nvSpPr>
      <dsp:spPr>
        <a:xfrm>
          <a:off x="0" y="0"/>
          <a:ext cx="4038600" cy="919381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20" baseline="0" dirty="0" smtClean="0">
              <a:latin typeface="Arial" pitchFamily="34" charset="0"/>
              <a:cs typeface="Arial" pitchFamily="34" charset="0"/>
            </a:rPr>
            <a:t>не менее 20 % процентов по кредиту уплачено</a:t>
          </a:r>
          <a:endParaRPr lang="ru-RU" sz="1600" b="1" kern="1200" spc="-120" baseline="0" dirty="0">
            <a:latin typeface="Arial" pitchFamily="34" charset="0"/>
            <a:cs typeface="Arial" pitchFamily="34" charset="0"/>
          </a:endParaRPr>
        </a:p>
      </dsp:txBody>
      <dsp:txXfrm>
        <a:off x="0" y="0"/>
        <a:ext cx="4038600" cy="919381"/>
      </dsp:txXfrm>
    </dsp:sp>
    <dsp:sp modelId="{088D6DF8-2F7B-4699-8949-534B8F76F2A8}">
      <dsp:nvSpPr>
        <dsp:cNvPr id="0" name=""/>
        <dsp:cNvSpPr/>
      </dsp:nvSpPr>
      <dsp:spPr>
        <a:xfrm>
          <a:off x="0" y="981114"/>
          <a:ext cx="4038600" cy="975590"/>
        </a:xfrm>
        <a:prstGeom prst="roundRect">
          <a:avLst/>
        </a:prstGeom>
        <a:solidFill>
          <a:srgbClr val="62BA4A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-120" baseline="0" dirty="0" smtClean="0">
              <a:latin typeface="Arial" pitchFamily="34" charset="0"/>
              <a:cs typeface="Arial" pitchFamily="34" charset="0"/>
            </a:rPr>
            <a:t>срок не менее 1 года</a:t>
          </a:r>
          <a:endParaRPr lang="ru-RU" sz="2000" b="1" kern="1200" spc="-120" baseline="0" dirty="0">
            <a:latin typeface="Arial" pitchFamily="34" charset="0"/>
            <a:cs typeface="Arial" pitchFamily="34" charset="0"/>
          </a:endParaRPr>
        </a:p>
      </dsp:txBody>
      <dsp:txXfrm>
        <a:off x="0" y="981114"/>
        <a:ext cx="4038600" cy="975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3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7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7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37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5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1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2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64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3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8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36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9BB1-0B44-409D-B836-099071D30891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BC8E-A5F5-4274-98F7-6D60A3F7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fp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\Desktop\Презентация — Поддержка экспорта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27687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spc="-150" dirty="0">
                <a:latin typeface="Arial" pitchFamily="34" charset="0"/>
                <a:cs typeface="Arial" pitchFamily="34" charset="0"/>
              </a:rPr>
              <a:t>Инструменты государственной поддержки среднего бизнеса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Елена Хлыбова, начальник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отдела исследований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мониторинга и контроля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Министерства инвестиций 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развития Свердловской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9330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«Средний бизнес в новом цикле экономического роста. Модели и решения»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40542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828" y="404664"/>
            <a:ext cx="6367412" cy="4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>
                <a:latin typeface="Arial" pitchFamily="34" charset="0"/>
                <a:cs typeface="Arial" pitchFamily="34" charset="0"/>
              </a:rPr>
              <a:t>РАЗМЕР СУБСИДИИ: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845564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>
                <a:latin typeface="Arial" pitchFamily="34" charset="0"/>
                <a:cs typeface="Arial" pitchFamily="34" charset="0"/>
              </a:rPr>
              <a:t>не более </a:t>
            </a:r>
            <a:r>
              <a:rPr lang="ru-RU" sz="2800" spc="-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10,0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 млн.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рублей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произведенных затрат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27214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293747"/>
            <a:ext cx="845564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УСЛОВИЯ СУБСИДИРОВАНИЯ ЗАТРАТ НА ПОВЫШЕНИЕ ЭНЕРГОЭФФЕКТИВНОСТИ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828" y="1262365"/>
            <a:ext cx="845564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Юридическое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лицо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Регистрация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и осуществление деятельности на территории Свердловской области;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повышения квалификации сотрудников по программам обучения специалистов по энергосбережению;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авершение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энергетических обследований;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по показателям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71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828" y="293747"/>
            <a:ext cx="845564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>
                <a:latin typeface="Arial" pitchFamily="34" charset="0"/>
                <a:cs typeface="Arial" pitchFamily="34" charset="0"/>
              </a:rPr>
              <a:t>ВИДЫ ЗАТРАТ И РАЗМЕР </a:t>
            </a: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СУБСИДИИ</a:t>
            </a:r>
          </a:p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(50% </a:t>
            </a:r>
            <a:r>
              <a:rPr lang="ru-RU" sz="3200" b="1" spc="-150" dirty="0">
                <a:latin typeface="Arial" pitchFamily="34" charset="0"/>
                <a:cs typeface="Arial" pitchFamily="34" charset="0"/>
              </a:rPr>
              <a:t>ЗАТРАТ)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0614766"/>
              </p:ext>
            </p:extLst>
          </p:nvPr>
        </p:nvGraphicFramePr>
        <p:xfrm>
          <a:off x="179512" y="1196752"/>
          <a:ext cx="8856984" cy="54726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6443428"/>
                <a:gridCol w="2413556"/>
              </a:tblGrid>
              <a:tr h="6633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Виды затрат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2BA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Максимальный размер 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2BA4A"/>
                    </a:solidFill>
                  </a:tcPr>
                </a:tc>
              </a:tr>
              <a:tr h="912155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повышение квалификации сотрудников по программам обучения специалистов по энергосбережению, включая обучение системе </a:t>
                      </a:r>
                      <a:r>
                        <a:rPr lang="ru-RU" sz="1600" kern="1200" dirty="0" err="1" smtClean="0"/>
                        <a:t>энергоменеджмента</a:t>
                      </a:r>
                      <a:r>
                        <a:rPr lang="ru-RU" sz="1600" kern="1200" dirty="0" smtClean="0"/>
                        <a:t> по стандарту </a:t>
                      </a:r>
                      <a:r>
                        <a:rPr lang="en-US" sz="1600" kern="1200" dirty="0" smtClean="0"/>
                        <a:t>ISO</a:t>
                      </a:r>
                      <a:r>
                        <a:rPr lang="ru-RU" sz="1600" kern="1200" dirty="0" smtClean="0"/>
                        <a:t> 50 001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0,5 млн. рублей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</a:tr>
              <a:tr h="459167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проведение энергетических обследований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1,5 млн. рублей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</a:tr>
              <a:tr h="618834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разработка и внедрение системы энергетического менеджмента, включая сертификацию по стандарту ISO 50 001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0,5 млн. рублей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</a:tr>
              <a:tr h="414616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реализация энергосберегающих мероприятий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3,0 млн. рублей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</a:tr>
              <a:tr h="912155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уплата лизинговых платежей либо процентов по кредитам, привлеченным для реализации энергосберегающих мероприятий и (или) проектов с применением энергосберегающих технологий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более ⅔ ставки ЦБ РФ и не более 3,0 млн. рублей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</a:tr>
              <a:tr h="1492294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уплата лизинговых платежей либо процентов по кредитам, привлеченным для модернизации объектов капитального строительства с целью повышения класса </a:t>
                      </a:r>
                      <a:r>
                        <a:rPr lang="ru-RU" sz="1600" kern="1200" dirty="0" err="1" smtClean="0"/>
                        <a:t>энергоэффективности</a:t>
                      </a:r>
                      <a:r>
                        <a:rPr lang="ru-RU" sz="1600" kern="1200" dirty="0" smtClean="0"/>
                        <a:t> и внедрения инновационных энергосберегающих технологий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более ⅔ ставки ЦБ РФ и не более 3,0 млн. рублей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9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828" y="146015"/>
            <a:ext cx="845564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spc="-150" dirty="0" smtClean="0">
                <a:latin typeface="Arial" pitchFamily="34" charset="0"/>
                <a:cs typeface="Arial" pitchFamily="34" charset="0"/>
              </a:rPr>
              <a:t>СУБСИДИРОВАНИЕ ЗАТРАТ НА  ТЕХНОЛОГИЧЕСКОЕ ПРИСОЕДИНЕНИЕ К ОБЪЕКТАМ ЭЛЕКТРОСЕТЕВОГО</a:t>
            </a:r>
            <a:br>
              <a:rPr lang="ru-RU" sz="2200" b="1" spc="-15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spc="-150" dirty="0" smtClean="0">
                <a:latin typeface="Arial" pitchFamily="34" charset="0"/>
                <a:cs typeface="Arial" pitchFamily="34" charset="0"/>
              </a:rPr>
              <a:t>ХОЗЯЙСТВА ХОЗЯЙСТВА</a:t>
            </a:r>
            <a:endParaRPr lang="ru-RU" sz="22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28" y="1262365"/>
            <a:ext cx="845564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мощность которых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составляет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(с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учётом ранее присоединенной в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данной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точке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присоединения мощности):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>
                <a:latin typeface="Arial" pitchFamily="34" charset="0"/>
                <a:cs typeface="Arial" pitchFamily="34" charset="0"/>
              </a:rPr>
              <a:t>500 кВт для  при среднесписочной численности работников менее 50 человек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>
                <a:latin typeface="Arial" pitchFamily="34" charset="0"/>
                <a:cs typeface="Arial" pitchFamily="34" charset="0"/>
              </a:rPr>
              <a:t>1,5 МВт при среднесписочной численности работников равной 50 и более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26301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404664"/>
            <a:ext cx="6367412" cy="4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УСЛОВИЯ:</a:t>
            </a:r>
            <a:endParaRPr lang="ru-RU" sz="3000" b="1" spc="-1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28" y="1262365"/>
            <a:ext cx="8455644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Регистрация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и осуществление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деятельности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территории Свердловской области;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по показателям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эффективности;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Отнесения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к сфере производства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товаров,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работ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и услуг (по всем видам экономической деятельности)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3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262365"/>
            <a:ext cx="903649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ЮЛ (численность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работников 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и более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человек);</a:t>
            </a:r>
            <a:endParaRPr lang="ru-RU" sz="2200" spc="-12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Регистрация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и осуществление деятельности на территории Свердловской области;</a:t>
            </a:r>
          </a:p>
          <a:p>
            <a:pPr marL="342900" indent="-3429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Кредит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привлечен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строительства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(или)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приобретения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оборудования в целях создания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и (или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) развития и (или) модернизации </a:t>
            </a: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производства;</a:t>
            </a:r>
            <a:endParaRPr lang="ru-RU" sz="2200" spc="-12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200" spc="-120" dirty="0" smtClean="0">
                <a:latin typeface="Arial" pitchFamily="34" charset="0"/>
                <a:cs typeface="Arial" pitchFamily="34" charset="0"/>
              </a:rPr>
              <a:t>Предоставление сведений по показателям </a:t>
            </a:r>
            <a:r>
              <a:rPr lang="ru-RU" sz="2200" spc="-120" dirty="0">
                <a:latin typeface="Arial" pitchFamily="34" charset="0"/>
                <a:cs typeface="Arial" pitchFamily="34" charset="0"/>
              </a:rPr>
              <a:t>эффективности</a:t>
            </a:r>
          </a:p>
          <a:p>
            <a:pPr marL="342900" indent="-342900">
              <a:buClr>
                <a:srgbClr val="62BA4A"/>
              </a:buClr>
              <a:buFont typeface="Arial" pitchFamily="34" charset="0"/>
              <a:buChar char="•"/>
            </a:pPr>
            <a:endParaRPr lang="ru-RU" sz="2200" spc="-12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828" y="146015"/>
            <a:ext cx="845564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spc="-150" dirty="0" smtClean="0">
                <a:latin typeface="Arial" pitchFamily="34" charset="0"/>
                <a:cs typeface="Arial" pitchFamily="34" charset="0"/>
              </a:rPr>
              <a:t>УСЛОВИЯ СУБСИДИРОВАНИЯ ЗАТРАТ НА УПЛАТУ </a:t>
            </a:r>
            <a:br>
              <a:rPr lang="ru-RU" sz="2200" b="1" spc="-15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spc="-150" dirty="0" smtClean="0">
                <a:latin typeface="Arial" pitchFamily="34" charset="0"/>
                <a:cs typeface="Arial" pitchFamily="34" charset="0"/>
              </a:rPr>
              <a:t>ПРОЦЕНТОВ ПО КРЕДИТАМ, ПРИВЛЕЧЕННЫМ</a:t>
            </a:r>
            <a:br>
              <a:rPr lang="ru-RU" sz="2200" b="1" spc="-15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spc="-150" dirty="0" smtClean="0">
                <a:latin typeface="Arial" pitchFamily="34" charset="0"/>
                <a:cs typeface="Arial" pitchFamily="34" charset="0"/>
              </a:rPr>
              <a:t>В РОССИЙСКИХ КРЕДИТНЫХ ОРГАНИЗАЦИЯХ</a:t>
            </a:r>
            <a:endParaRPr lang="ru-RU" sz="2200" b="1" spc="-1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4775134"/>
              </p:ext>
            </p:extLst>
          </p:nvPr>
        </p:nvGraphicFramePr>
        <p:xfrm>
          <a:off x="467544" y="4149081"/>
          <a:ext cx="40386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9466969"/>
              </p:ext>
            </p:extLst>
          </p:nvPr>
        </p:nvGraphicFramePr>
        <p:xfrm>
          <a:off x="4781872" y="4149080"/>
          <a:ext cx="4038600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1567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404664"/>
            <a:ext cx="87791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ПОКАЗАТЕЛИ ЭФФЕКТИВНОСТИ</a:t>
            </a:r>
            <a:endParaRPr lang="ru-RU" sz="3000" b="1" spc="-1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5216945"/>
              </p:ext>
            </p:extLst>
          </p:nvPr>
        </p:nvGraphicFramePr>
        <p:xfrm>
          <a:off x="467544" y="1340767"/>
          <a:ext cx="8403728" cy="525706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403728"/>
              </a:tblGrid>
              <a:tr h="515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A4A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Выручка от реализации товаров (работ, услуг) без учета НДС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AC8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Отгружено товаров собственного производства (выполнено работ и услуг собственными силами)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9"/>
                    </a:solidFill>
                  </a:tcPr>
                </a:tc>
              </a:tr>
              <a:tr h="63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География поставок (количество субъектов Российской Федерации, в которые осуществляются поставки товаров, работ, услуг)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AC8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Номенклатура производимой продукции (работ, услуг)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9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Среднесписочная численность работников (без внешних совместителей)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AC8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Среднемесячная начисленная заработная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всех работников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9"/>
                    </a:solidFill>
                  </a:tcPr>
                </a:tc>
              </a:tr>
              <a:tr h="846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налогов, сборов, страховых взносов, уплаченных в бюджетную систему Российской Федерации (без учета налогов на добавленную стоимость и акцизов)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AC8"/>
                    </a:solidFill>
                  </a:tcPr>
                </a:tc>
              </a:tr>
              <a:tr h="279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Инвестиции в основной капитал, всего: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9"/>
                    </a:solidFill>
                  </a:tcPr>
                </a:tc>
              </a:tr>
              <a:tr h="30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привлеченные заемные (кредитные) средства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AC8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них: привлечено в рамках программ государственной поддержки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47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708920"/>
            <a:ext cx="87791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РАЗВИВАЙТЕ СВОЙ БИЗНЕС В СВЕРДЛОВСКОЙ ОБЛАСТИ!</a:t>
            </a:r>
            <a:endParaRPr lang="ru-RU" sz="3000" b="1" spc="-15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1412776"/>
            <a:ext cx="83836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Основание</a:t>
            </a:r>
          </a:p>
          <a:p>
            <a:pPr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областная целевая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программа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субъектов малого и среднего предпринимательства в Свердловской области» </a:t>
            </a:r>
          </a:p>
          <a:p>
            <a:pPr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2011–2015 годы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2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404664"/>
            <a:ext cx="83836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spc="-150" dirty="0" smtClean="0">
                <a:latin typeface="Arial" pitchFamily="34" charset="0"/>
                <a:cs typeface="Arial" pitchFamily="34" charset="0"/>
              </a:rPr>
              <a:t>СРЕДНИЙ БИЗНЕС </a:t>
            </a:r>
            <a:endParaRPr lang="ru-RU" sz="32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5182724"/>
              </p:ext>
            </p:extLst>
          </p:nvPr>
        </p:nvGraphicFramePr>
        <p:xfrm>
          <a:off x="457200" y="1484785"/>
          <a:ext cx="8363272" cy="49749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906888"/>
                <a:gridCol w="3456384"/>
              </a:tblGrid>
              <a:tr h="48625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2BA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ЗНАЧЕНИЯ КРИТЕРИЕВ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2BA4A"/>
                    </a:solidFill>
                  </a:tcPr>
                </a:tc>
              </a:tr>
              <a:tr h="894183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Выручка за предшествующий год (без НДС)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до 1000 млн. рублей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FEAC8"/>
                    </a:solidFill>
                  </a:tcPr>
                </a:tc>
              </a:tr>
              <a:tr h="852263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Средняя численность работников за предшествующий год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до 250 человек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ECF7E9"/>
                    </a:solidFill>
                  </a:tcPr>
                </a:tc>
              </a:tr>
              <a:tr h="246652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у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частия </a:t>
                      </a:r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РФ, субъектов РФ, МО, иностранных ЮЛ, </a:t>
                      </a:r>
                    </a:p>
                    <a:p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иностранных граждан, доля участия, принадлежащая </a:t>
                      </a:r>
                    </a:p>
                    <a:p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одному или нескольким ЮЛ, </a:t>
                      </a:r>
                    </a:p>
                    <a:p>
                      <a:r>
                        <a:rPr lang="ru-RU" sz="2200" kern="1200" dirty="0" smtClean="0">
                          <a:latin typeface="Arial" pitchFamily="34" charset="0"/>
                          <a:cs typeface="Arial" pitchFamily="34" charset="0"/>
                        </a:rPr>
                        <a:t>не являющимся СМСП 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9E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не более 25 процентов</a:t>
                      </a:r>
                    </a:p>
                  </a:txBody>
                  <a:tcPr>
                    <a:solidFill>
                      <a:srgbClr val="B9E0A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40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293747"/>
            <a:ext cx="845564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ИНСТРУМЕНТЫ ГОСУДАРСТВЕННОЙ ПОДДЕРЖКИ СРЕДНЕГО БИЗНЕСА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7374713"/>
              </p:ext>
            </p:extLst>
          </p:nvPr>
        </p:nvGraphicFramePr>
        <p:xfrm>
          <a:off x="107504" y="134076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086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293747"/>
            <a:ext cx="6367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ПОДРОБНАЯ ИНФОРМАЦИЯ</a:t>
            </a:r>
          </a:p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НА САЙТЕ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Users\mk\Desktop\Фо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5"/>
            <a:ext cx="4968552" cy="42412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84785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u="sng" spc="-150" dirty="0" smtClean="0">
                <a:latin typeface="Arial" pitchFamily="34" charset="0"/>
                <a:cs typeface="Arial" pitchFamily="34" charset="0"/>
                <a:hlinkClick r:id="rId4"/>
              </a:rPr>
              <a:t>www.sofp.ru</a:t>
            </a:r>
            <a:endParaRPr lang="ru-RU" sz="4000" u="sng" spc="-15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u="sng" spc="-1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spc="-150" dirty="0">
                <a:latin typeface="Arial" pitchFamily="34" charset="0"/>
                <a:cs typeface="Arial" pitchFamily="34" charset="0"/>
              </a:rPr>
              <a:t>Прием заявок:</a:t>
            </a:r>
          </a:p>
          <a:p>
            <a:pPr>
              <a:buNone/>
            </a:pPr>
            <a:r>
              <a:rPr lang="ru-RU" sz="3200" spc="-150" dirty="0">
                <a:latin typeface="Arial" pitchFamily="34" charset="0"/>
                <a:cs typeface="Arial" pitchFamily="34" charset="0"/>
              </a:rPr>
              <a:t>ул. 8 Марта, 13, </a:t>
            </a:r>
            <a:r>
              <a:rPr lang="ru-RU" sz="3200" spc="-150" dirty="0" err="1">
                <a:latin typeface="Arial" pitchFamily="34" charset="0"/>
                <a:cs typeface="Arial" pitchFamily="34" charset="0"/>
              </a:rPr>
              <a:t>каб</a:t>
            </a:r>
            <a:r>
              <a:rPr lang="ru-RU" sz="3200" spc="-150" dirty="0">
                <a:latin typeface="Arial" pitchFamily="34" charset="0"/>
                <a:cs typeface="Arial" pitchFamily="34" charset="0"/>
              </a:rPr>
              <a:t>. 426, </a:t>
            </a:r>
            <a:endParaRPr lang="ru-RU" sz="3200" spc="-15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spc="-150" dirty="0" smtClean="0">
                <a:latin typeface="Arial" pitchFamily="34" charset="0"/>
                <a:cs typeface="Arial" pitchFamily="34" charset="0"/>
              </a:rPr>
              <a:t>тел</a:t>
            </a:r>
            <a:r>
              <a:rPr lang="ru-RU" sz="3200" spc="-15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spc="-150" dirty="0" smtClean="0">
                <a:latin typeface="Arial" pitchFamily="34" charset="0"/>
                <a:cs typeface="Arial" pitchFamily="34" charset="0"/>
              </a:rPr>
              <a:t>377-67-78</a:t>
            </a:r>
            <a:endParaRPr lang="ru-RU" sz="3200" spc="-1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293747"/>
            <a:ext cx="6367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СУБСИДИРОВАНИЕ</a:t>
            </a:r>
            <a:br>
              <a:rPr lang="ru-RU" sz="3200" b="1" spc="-15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ЗАТРАТ НА ЛИЗИНГ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ttk.625-net.ru/files/596/518/h_7371d49e69474abb670d137a84df7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131604" cy="3559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holesaleec.com/upload/upimg359%5CThermal-printer-mechanism-1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12368" cy="33123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3dnews.ru/_imgdata/img/2008/07/18/88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4480029" cy="32582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uno.ru/file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356513" cy="17673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84168" y="4653136"/>
            <a:ext cx="2345852" cy="1728192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14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404664"/>
            <a:ext cx="6367412" cy="4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УСЛОВИЯ:</a:t>
            </a:r>
            <a:endParaRPr lang="ru-RU" sz="3000" b="1" spc="-1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28" y="1262365"/>
            <a:ext cx="845564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были в эксплуатации либо были в эксплуатации не более 1 года;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Срок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финансирования от 12 до 60 месяцев;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Срок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поставки не более 365 дней;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Поставщик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является производителем либо официальным дистрибьютором, дилером, партнёром, представителем;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по показателям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эффективности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62BA4A"/>
              </a:buClr>
            </a:pPr>
            <a:endParaRPr lang="ru-RU" sz="2800" spc="-120" dirty="0">
              <a:latin typeface="Arial" pitchFamily="34" charset="0"/>
              <a:cs typeface="Arial" pitchFamily="34" charset="0"/>
            </a:endParaRPr>
          </a:p>
          <a:p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Субсидируется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только первый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взнос</a:t>
            </a:r>
            <a:r>
              <a:rPr lang="en-US" sz="2800" spc="-1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(авансовый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платеж)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828" y="404664"/>
            <a:ext cx="6367412" cy="49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>
                <a:latin typeface="Arial" pitchFamily="34" charset="0"/>
                <a:cs typeface="Arial" pitchFamily="34" charset="0"/>
              </a:rPr>
              <a:t>РАЗМЕР СУБСИДИИ: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828" y="1262365"/>
            <a:ext cx="845564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более 80% первого взноса,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не более 30%  договора лизинга;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 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численностью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работников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менее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50 человек – до </a:t>
            </a:r>
            <a:r>
              <a:rPr lang="ru-RU" sz="2800" spc="-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3 000,0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тыс. рублей;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численностью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работников равной 50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более человек – до </a:t>
            </a:r>
            <a:r>
              <a:rPr lang="ru-RU" sz="2800" spc="-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10 000,0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Презентация — Поддержка экспорта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28" y="293747"/>
            <a:ext cx="852765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0" dirty="0" smtClean="0">
                <a:latin typeface="Arial" pitchFamily="34" charset="0"/>
                <a:cs typeface="Arial" pitchFamily="34" charset="0"/>
              </a:rPr>
              <a:t>УСЛОВИЯ СУБСИДИРОВАНИЯ ЗАТРАТ НА ПРИОБРЕТЕНИЕ ОБОРУДОВАНИЯ</a:t>
            </a:r>
            <a:endParaRPr lang="ru-RU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0752"/>
            <a:ext cx="8352928" cy="36000"/>
          </a:xfrm>
          <a:prstGeom prst="rect">
            <a:avLst/>
          </a:prstGeom>
          <a:solidFill>
            <a:srgbClr val="62B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828" y="1262365"/>
            <a:ext cx="845564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ЮЛ (50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и более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работников);</a:t>
            </a:r>
            <a:endParaRPr lang="ru-RU" sz="2800" spc="-12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Регистрация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и осуществление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деятельности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территории Свердловской области;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Долевое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бизнес-проекта</a:t>
            </a:r>
            <a:br>
              <a:rPr lang="ru-RU" sz="2800" spc="-120" dirty="0" smtClean="0">
                <a:latin typeface="Arial" pitchFamily="34" charset="0"/>
                <a:cs typeface="Arial" pitchFamily="34" charset="0"/>
              </a:rPr>
            </a:b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размере не менее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50%;</a:t>
            </a:r>
            <a:endParaRPr lang="ru-RU" sz="2800" spc="-12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Успешное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прохождение конкурса;</a:t>
            </a: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endParaRPr lang="ru-RU" sz="2800" spc="-12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62BA4A"/>
              </a:buClr>
              <a:buFont typeface="Arial" pitchFamily="34" charset="0"/>
              <a:buChar char="•"/>
            </a:pP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sz="2800" spc="-120" dirty="0" smtClean="0">
                <a:latin typeface="Arial" pitchFamily="34" charset="0"/>
                <a:cs typeface="Arial" pitchFamily="34" charset="0"/>
              </a:rPr>
              <a:t>по показателям </a:t>
            </a:r>
            <a:r>
              <a:rPr lang="ru-RU" sz="2800" spc="-120" dirty="0">
                <a:latin typeface="Arial" pitchFamily="34" charset="0"/>
                <a:cs typeface="Arial" pitchFamily="34" charset="0"/>
              </a:rPr>
              <a:t>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0068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668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redkirill</dc:creator>
  <cp:lastModifiedBy>ds</cp:lastModifiedBy>
  <cp:revision>56</cp:revision>
  <dcterms:created xsi:type="dcterms:W3CDTF">2012-04-25T09:12:20Z</dcterms:created>
  <dcterms:modified xsi:type="dcterms:W3CDTF">2012-06-07T09:19:36Z</dcterms:modified>
</cp:coreProperties>
</file>