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4" r:id="rId2"/>
  </p:sldMasterIdLst>
  <p:notesMasterIdLst>
    <p:notesMasterId r:id="rId20"/>
  </p:notesMasterIdLst>
  <p:sldIdLst>
    <p:sldId id="257" r:id="rId3"/>
    <p:sldId id="401" r:id="rId4"/>
    <p:sldId id="383" r:id="rId5"/>
    <p:sldId id="395" r:id="rId6"/>
    <p:sldId id="393" r:id="rId7"/>
    <p:sldId id="392" r:id="rId8"/>
    <p:sldId id="394" r:id="rId9"/>
    <p:sldId id="390" r:id="rId10"/>
    <p:sldId id="364" r:id="rId11"/>
    <p:sldId id="382" r:id="rId12"/>
    <p:sldId id="396" r:id="rId13"/>
    <p:sldId id="365" r:id="rId14"/>
    <p:sldId id="391" r:id="rId15"/>
    <p:sldId id="400" r:id="rId16"/>
    <p:sldId id="397" r:id="rId17"/>
    <p:sldId id="398" r:id="rId18"/>
    <p:sldId id="40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1" autoAdjust="0"/>
    <p:restoredTop sz="89927" autoAdjust="0"/>
  </p:normalViewPr>
  <p:slideViewPr>
    <p:cSldViewPr>
      <p:cViewPr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46745-2043-4C09-9B34-AE6E25CA6F62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3B95-DE1A-4C8A-B255-62D7AE85F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542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4817" y="8636909"/>
            <a:ext cx="2973183" cy="50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51" tIns="47476" rIns="94951" bIns="47476" anchor="b"/>
          <a:lstStyle/>
          <a:p>
            <a:pPr algn="r" defTabSz="946150"/>
            <a:fld id="{5DD9120A-B009-455C-BCBE-FC7EEA7A937C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algn="r" defTabSz="946150"/>
              <a:t>1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9613"/>
            <a:ext cx="4608512" cy="3455987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2" y="4369573"/>
            <a:ext cx="5030476" cy="406490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4817" y="8636909"/>
            <a:ext cx="2973183" cy="50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51" tIns="47476" rIns="94951" bIns="47476" anchor="b"/>
          <a:lstStyle/>
          <a:p>
            <a:pPr algn="r" defTabSz="946150"/>
            <a:fld id="{5DD9120A-B009-455C-BCBE-FC7EEA7A937C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algn="r" defTabSz="946150"/>
              <a:t>17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9613"/>
            <a:ext cx="4608512" cy="3455987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2" y="4369573"/>
            <a:ext cx="5030476" cy="406490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1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8556381" y="673417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9938" y="1000140"/>
            <a:ext cx="7879374" cy="13702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51940" y="6704016"/>
            <a:ext cx="3198935" cy="136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63354" y="6707191"/>
            <a:ext cx="128954" cy="136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DA1944-37AB-4803-8962-82F2A73B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585730" name="think-cell Slide" r:id="rId12" imgW="0" imgH="0" progId="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>
            <a:off x="0" y="3"/>
            <a:ext cx="9144000" cy="822325"/>
            <a:chOff x="0" y="0"/>
            <a:chExt cx="9906000" cy="821625"/>
          </a:xfrm>
        </p:grpSpPr>
        <p:pic>
          <p:nvPicPr>
            <p:cNvPr id="9" name="Picture 14" descr="bg-top-left.gi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rcRect t="21519"/>
            <a:stretch>
              <a:fillRect/>
            </a:stretch>
          </p:blipFill>
          <p:spPr bwMode="auto">
            <a:xfrm>
              <a:off x="0" y="0"/>
              <a:ext cx="3525078" cy="82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bg-top-left.gi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/>
            <a:srcRect l="82330" t="21519"/>
            <a:stretch>
              <a:fillRect/>
            </a:stretch>
          </p:blipFill>
          <p:spPr bwMode="auto">
            <a:xfrm>
              <a:off x="2544418" y="0"/>
              <a:ext cx="7361582" cy="82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6" descr="emblem.gi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9360" y="231778"/>
            <a:ext cx="83966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!!!Do not delete this text object!!!!_&quot;A4rb_standard&quot;"/>
          <p:cNvSpPr txBox="1"/>
          <p:nvPr>
            <p:custDataLst>
              <p:tags r:id="rId4"/>
            </p:custDataLst>
          </p:nvPr>
        </p:nvSpPr>
        <p:spPr>
          <a:xfrm rot="16200000">
            <a:off x="8653891" y="500001"/>
            <a:ext cx="1046163" cy="46166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SzPct val="100000"/>
              <a:defRPr/>
            </a:pPr>
            <a:r>
              <a:rPr lang="en-US" sz="300" b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"</a:t>
            </a:r>
            <a:r>
              <a:rPr lang="en-US" sz="300" b="0" noProof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A4rb_standard</a:t>
            </a:r>
            <a:r>
              <a:rPr lang="en-US" sz="300" b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" – 20080617 – do not delete this text object!</a:t>
            </a:r>
          </a:p>
        </p:txBody>
      </p:sp>
      <p:sp>
        <p:nvSpPr>
          <p:cNvPr id="13" name="Rectangle 1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657978"/>
            <a:ext cx="9144000" cy="200025"/>
          </a:xfrm>
          <a:prstGeom prst="rect">
            <a:avLst/>
          </a:prstGeom>
          <a:solidFill>
            <a:srgbClr val="8325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8" name="Group 21"/>
          <p:cNvGrpSpPr>
            <a:grpSpLocks/>
          </p:cNvGrpSpPr>
          <p:nvPr userDrawn="1">
            <p:custDataLst>
              <p:tags r:id="rId6"/>
            </p:custDataLst>
          </p:nvPr>
        </p:nvGrpSpPr>
        <p:grpSpPr bwMode="auto">
          <a:xfrm>
            <a:off x="8749813" y="6678613"/>
            <a:ext cx="248036" cy="139700"/>
            <a:chOff x="242888" y="158750"/>
            <a:chExt cx="268705" cy="139700"/>
          </a:xfrm>
        </p:grpSpPr>
        <p:sp>
          <p:nvSpPr>
            <p:cNvPr id="15" name="Slide Number"/>
            <p:cNvSpPr txBox="1"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8774" y="158750"/>
              <a:ext cx="15281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lvl1pPr>
                <a:defRPr sz="900" b="0" smtClean="0"/>
              </a:lvl1pPr>
            </a:lstStyle>
            <a:p>
              <a:pPr>
                <a:defRPr/>
              </a:pPr>
              <a:fld id="{B83BE08F-8082-4336-98E4-C669EA3880A8}" type="slidenum">
                <a:rPr lang="en-US">
                  <a:solidFill>
                    <a:prstClr val="white"/>
                  </a:solidFill>
                  <a:latin typeface="Arial"/>
                  <a:cs typeface="Arial" pitchFamily="34" charset="0"/>
                </a:rPr>
                <a:pPr>
                  <a:defRPr/>
                </a:pPr>
                <a:t>‹#›</a:t>
              </a:fld>
              <a:endParaRPr lang="en-US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6" name="Slide Number 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242888" y="174625"/>
              <a:ext cx="0" cy="1238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Location, date"/>
          <p:cNvSpPr>
            <a:spLocks noGrp="1"/>
          </p:cNvSpPr>
          <p:nvPr>
            <p:ph type="body" sz="quarter" idx="14"/>
          </p:nvPr>
        </p:nvSpPr>
        <p:spPr>
          <a:xfrm>
            <a:off x="1660281" y="4622940"/>
            <a:ext cx="4366846" cy="243272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lient name"/>
          <p:cNvSpPr>
            <a:spLocks noGrp="1"/>
          </p:cNvSpPr>
          <p:nvPr>
            <p:ph type="body" sz="quarter" idx="13"/>
          </p:nvPr>
        </p:nvSpPr>
        <p:spPr>
          <a:xfrm>
            <a:off x="1660281" y="3732538"/>
            <a:ext cx="4366846" cy="601062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ype of document"/>
          <p:cNvSpPr>
            <a:spLocks noGrp="1"/>
          </p:cNvSpPr>
          <p:nvPr>
            <p:ph type="body" sz="quarter" idx="15"/>
          </p:nvPr>
        </p:nvSpPr>
        <p:spPr>
          <a:xfrm>
            <a:off x="1660281" y="2865063"/>
            <a:ext cx="4366846" cy="300531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21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roject name"/>
          <p:cNvSpPr>
            <a:spLocks noGrp="1"/>
          </p:cNvSpPr>
          <p:nvPr>
            <p:ph type="title"/>
          </p:nvPr>
        </p:nvSpPr>
        <p:spPr>
          <a:xfrm>
            <a:off x="1660281" y="2030413"/>
            <a:ext cx="4366846" cy="661988"/>
          </a:xfrm>
        </p:spPr>
        <p:txBody>
          <a:bodyPr/>
          <a:lstStyle>
            <a:lvl1pPr algn="l">
              <a:lnSpc>
                <a:spcPct val="93000"/>
              </a:lnSpc>
              <a:spcBef>
                <a:spcPts val="0"/>
              </a:spcBef>
              <a:defRPr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8556381" y="673417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9938" y="1000140"/>
            <a:ext cx="7879374" cy="13702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51940" y="6704016"/>
            <a:ext cx="3198935" cy="136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63354" y="6707191"/>
            <a:ext cx="128954" cy="136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DA1944-37AB-4803-8962-82F2A73B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557062" name="think-cell Slide" r:id="rId12" imgW="0" imgH="0" progId="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 userDrawn="1">
            <p:custDataLst>
              <p:tags r:id="rId2"/>
            </p:custDataLst>
          </p:nvPr>
        </p:nvGrpSpPr>
        <p:grpSpPr bwMode="auto">
          <a:xfrm>
            <a:off x="0" y="3"/>
            <a:ext cx="9144000" cy="822325"/>
            <a:chOff x="0" y="0"/>
            <a:chExt cx="9906000" cy="821625"/>
          </a:xfrm>
        </p:grpSpPr>
        <p:pic>
          <p:nvPicPr>
            <p:cNvPr id="9" name="Picture 14" descr="bg-top-left.gi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rcRect t="21519"/>
            <a:stretch>
              <a:fillRect/>
            </a:stretch>
          </p:blipFill>
          <p:spPr bwMode="auto">
            <a:xfrm>
              <a:off x="0" y="0"/>
              <a:ext cx="3525078" cy="82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bg-top-left.gi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/>
            <a:srcRect l="82330" t="21519"/>
            <a:stretch>
              <a:fillRect/>
            </a:stretch>
          </p:blipFill>
          <p:spPr bwMode="auto">
            <a:xfrm>
              <a:off x="2544418" y="0"/>
              <a:ext cx="7361582" cy="82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6" descr="emblem.gi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9360" y="231778"/>
            <a:ext cx="83966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!!!Do not delete this text object!!!!_&quot;A4rb_standard&quot;"/>
          <p:cNvSpPr txBox="1"/>
          <p:nvPr>
            <p:custDataLst>
              <p:tags r:id="rId4"/>
            </p:custDataLst>
          </p:nvPr>
        </p:nvSpPr>
        <p:spPr>
          <a:xfrm rot="16200000">
            <a:off x="8653891" y="500001"/>
            <a:ext cx="1046163" cy="46166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SzPct val="100000"/>
              <a:defRPr/>
            </a:pPr>
            <a:r>
              <a:rPr lang="en-US" sz="300" b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"</a:t>
            </a:r>
            <a:r>
              <a:rPr lang="en-US" sz="300" b="0" noProof="1" smtClean="0">
                <a:solidFill>
                  <a:srgbClr val="FFFFFF"/>
                </a:solidFill>
                <a:latin typeface="Arial"/>
                <a:cs typeface="Arial" pitchFamily="34" charset="0"/>
              </a:rPr>
              <a:t>A4rb_standard</a:t>
            </a:r>
            <a:r>
              <a:rPr lang="en-US" sz="300" b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" – 20080617 – do not delete this text object!</a:t>
            </a:r>
          </a:p>
        </p:txBody>
      </p:sp>
      <p:sp>
        <p:nvSpPr>
          <p:cNvPr id="13" name="Rectangle 1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657978"/>
            <a:ext cx="9144000" cy="200025"/>
          </a:xfrm>
          <a:prstGeom prst="rect">
            <a:avLst/>
          </a:prstGeom>
          <a:solidFill>
            <a:srgbClr val="8325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8" name="Group 21"/>
          <p:cNvGrpSpPr>
            <a:grpSpLocks/>
          </p:cNvGrpSpPr>
          <p:nvPr userDrawn="1">
            <p:custDataLst>
              <p:tags r:id="rId6"/>
            </p:custDataLst>
          </p:nvPr>
        </p:nvGrpSpPr>
        <p:grpSpPr bwMode="auto">
          <a:xfrm>
            <a:off x="8749813" y="6678613"/>
            <a:ext cx="248036" cy="139700"/>
            <a:chOff x="242888" y="158750"/>
            <a:chExt cx="268705" cy="139700"/>
          </a:xfrm>
        </p:grpSpPr>
        <p:sp>
          <p:nvSpPr>
            <p:cNvPr id="15" name="Slide Number"/>
            <p:cNvSpPr txBox="1"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8774" y="158750"/>
              <a:ext cx="152819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lvl1pPr>
                <a:defRPr sz="900" b="0" smtClean="0"/>
              </a:lvl1pPr>
            </a:lstStyle>
            <a:p>
              <a:pPr>
                <a:defRPr/>
              </a:pPr>
              <a:fld id="{B83BE08F-8082-4336-98E4-C669EA3880A8}" type="slidenum">
                <a:rPr lang="en-US">
                  <a:solidFill>
                    <a:prstClr val="white"/>
                  </a:solidFill>
                  <a:latin typeface="Arial"/>
                  <a:cs typeface="Arial" pitchFamily="34" charset="0"/>
                </a:rPr>
                <a:pPr>
                  <a:defRPr/>
                </a:pPr>
                <a:t>‹#›</a:t>
              </a:fld>
              <a:endParaRPr lang="en-US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6" name="Slide Number 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242888" y="174625"/>
              <a:ext cx="0" cy="1238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Location, date"/>
          <p:cNvSpPr>
            <a:spLocks noGrp="1"/>
          </p:cNvSpPr>
          <p:nvPr>
            <p:ph type="body" sz="quarter" idx="14"/>
          </p:nvPr>
        </p:nvSpPr>
        <p:spPr>
          <a:xfrm>
            <a:off x="1660281" y="4622940"/>
            <a:ext cx="4366846" cy="243272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lient name"/>
          <p:cNvSpPr>
            <a:spLocks noGrp="1"/>
          </p:cNvSpPr>
          <p:nvPr>
            <p:ph type="body" sz="quarter" idx="13"/>
          </p:nvPr>
        </p:nvSpPr>
        <p:spPr>
          <a:xfrm>
            <a:off x="1660281" y="3732538"/>
            <a:ext cx="4366846" cy="601062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ype of document"/>
          <p:cNvSpPr>
            <a:spLocks noGrp="1"/>
          </p:cNvSpPr>
          <p:nvPr>
            <p:ph type="body" sz="quarter" idx="15"/>
          </p:nvPr>
        </p:nvSpPr>
        <p:spPr>
          <a:xfrm>
            <a:off x="1660281" y="2865063"/>
            <a:ext cx="4366846" cy="300531"/>
          </a:xfrm>
        </p:spPr>
        <p:txBody>
          <a:bodyPr/>
          <a:lstStyle>
            <a:lvl1pPr marL="0" indent="0">
              <a:lnSpc>
                <a:spcPct val="93000"/>
              </a:lnSpc>
              <a:spcBef>
                <a:spcPts val="0"/>
              </a:spcBef>
              <a:defRPr sz="21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roject name"/>
          <p:cNvSpPr>
            <a:spLocks noGrp="1"/>
          </p:cNvSpPr>
          <p:nvPr>
            <p:ph type="title"/>
          </p:nvPr>
        </p:nvSpPr>
        <p:spPr>
          <a:xfrm>
            <a:off x="1660281" y="2030413"/>
            <a:ext cx="4366846" cy="661988"/>
          </a:xfrm>
        </p:spPr>
        <p:txBody>
          <a:bodyPr/>
          <a:lstStyle>
            <a:lvl1pPr algn="l">
              <a:lnSpc>
                <a:spcPct val="93000"/>
              </a:lnSpc>
              <a:spcBef>
                <a:spcPts val="0"/>
              </a:spcBef>
              <a:defRPr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7E08-7195-4BA0-B903-61ECD1FC5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98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7E08-7195-4BA0-B903-61ECD1FC52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image" Target="../media/image2.png"/><Relationship Id="rId3" Type="http://schemas.openxmlformats.org/officeDocument/2006/relationships/tags" Target="../tags/tag20.xml"/><Relationship Id="rId21" Type="http://schemas.openxmlformats.org/officeDocument/2006/relationships/oleObject" Target="../embeddings/oleObject3.bin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notesSlide" Target="../notesSlides/notesSlide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5.jpe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4.jpeg"/><Relationship Id="rId10" Type="http://schemas.openxmlformats.org/officeDocument/2006/relationships/tags" Target="../tags/tag27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3.jpeg"/><Relationship Id="rId27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slideLayout" Target="../slideLayouts/slideLayout26.xml"/><Relationship Id="rId5" Type="http://schemas.openxmlformats.org/officeDocument/2006/relationships/tags" Target="../tags/tag7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tags" Target="../tags/tag136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34" Type="http://schemas.openxmlformats.org/officeDocument/2006/relationships/tags" Target="../tags/tag131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tags" Target="../tags/tag130.xml"/><Relationship Id="rId38" Type="http://schemas.openxmlformats.org/officeDocument/2006/relationships/tags" Target="../tags/tag135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tags" Target="../tags/tag129.xml"/><Relationship Id="rId37" Type="http://schemas.openxmlformats.org/officeDocument/2006/relationships/tags" Target="../tags/tag134.xml"/><Relationship Id="rId40" Type="http://schemas.openxmlformats.org/officeDocument/2006/relationships/slideLayout" Target="../slideLayouts/slideLayout26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tags" Target="../tags/tag133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tags" Target="../tags/tag128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tags" Target="../tags/tag1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slideLayout" Target="../slideLayouts/slideLayout26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image" Target="../media/image2.png"/><Relationship Id="rId3" Type="http://schemas.openxmlformats.org/officeDocument/2006/relationships/tags" Target="../tags/tag164.xml"/><Relationship Id="rId21" Type="http://schemas.openxmlformats.org/officeDocument/2006/relationships/oleObject" Target="../embeddings/oleObject4.bin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image" Target="../media/image1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notesSlide" Target="../notesSlides/notesSlide2.xml"/><Relationship Id="rId1" Type="http://schemas.openxmlformats.org/officeDocument/2006/relationships/vmlDrawing" Target="../drawings/vmlDrawing4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5.jpe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4.jpeg"/><Relationship Id="rId10" Type="http://schemas.openxmlformats.org/officeDocument/2006/relationships/tags" Target="../tags/tag171.xml"/><Relationship Id="rId19" Type="http://schemas.openxmlformats.org/officeDocument/2006/relationships/slideLayout" Target="../slideLayouts/slideLayout25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image" Target="../media/image3.jpeg"/><Relationship Id="rId27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44.xml"/><Relationship Id="rId7" Type="http://schemas.openxmlformats.org/officeDocument/2006/relationships/image" Target="../media/image9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8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16" Type="http://schemas.openxmlformats.org/officeDocument/2006/relationships/image" Target="../media/image24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slideLayout" Target="../slideLayouts/slideLayout26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Rectangle 38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033" name="think-cell Slide" r:id="rId21" imgW="0" imgH="0" progId="">
              <p:embed/>
            </p:oleObj>
          </a:graphicData>
        </a:graphic>
      </p:graphicFrame>
      <p:sp>
        <p:nvSpPr>
          <p:cNvPr id="74755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221088"/>
            <a:ext cx="9144000" cy="243205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4758" name="Picture 28" descr="27985248449(1).jp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3059832" y="4077072"/>
            <a:ext cx="3048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26" descr="0007363486O-849x565.jp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3" cstate="print">
            <a:lum bright="10000"/>
            <a:grayscl/>
          </a:blip>
          <a:srcRect/>
          <a:stretch>
            <a:fillRect/>
          </a:stretch>
        </p:blipFill>
        <p:spPr bwMode="auto">
          <a:xfrm>
            <a:off x="0" y="4077072"/>
            <a:ext cx="3059832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9" descr="6044319937.jp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4" cstate="print">
            <a:grayscl/>
          </a:blip>
          <a:srcRect/>
          <a:stretch>
            <a:fillRect/>
          </a:stretch>
        </p:blipFill>
        <p:spPr bwMode="auto">
          <a:xfrm>
            <a:off x="6096000" y="3933056"/>
            <a:ext cx="3048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08783" y="6629810"/>
            <a:ext cx="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4762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28186" y="6629810"/>
            <a:ext cx="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4763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381329"/>
            <a:ext cx="9144000" cy="476672"/>
          </a:xfrm>
          <a:prstGeom prst="rect">
            <a:avLst/>
          </a:prstGeom>
          <a:solidFill>
            <a:srgbClr val="8325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4" name="Text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9592" y="1268760"/>
            <a:ext cx="8100392" cy="286232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Arial" pitchFamily="34" charset="0"/>
              </a:rPr>
              <a:t>КОНЦЕПЦИЯ </a:t>
            </a:r>
          </a:p>
          <a:p>
            <a:pPr algn="ctr"/>
            <a:r>
              <a:rPr lang="ru-RU" sz="2400" b="1" dirty="0" smtClean="0">
                <a:latin typeface="+mj-lt"/>
                <a:cs typeface="Arial" pitchFamily="34" charset="0"/>
              </a:rPr>
              <a:t>новой редакции постановления Правительства Москвы от 03.02.2011 №26-ПП</a:t>
            </a:r>
          </a:p>
          <a:p>
            <a:pPr algn="ctr"/>
            <a:endParaRPr lang="ru-RU" sz="2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+mj-lt"/>
                <a:cs typeface="Arial" pitchFamily="34" charset="0"/>
              </a:rPr>
              <a:t>«О размещении нестационарных торговых объектов, расположенных в городе Москве на земельных участках, в зданиях, строениях и сооружениях, находящихся в государственной собственности» </a:t>
            </a:r>
            <a:endParaRPr lang="ru-RU" sz="2000" dirty="0">
              <a:latin typeface="+mj-lt"/>
              <a:cs typeface="Arial" pitchFamily="34" charset="0"/>
            </a:endParaRPr>
          </a:p>
          <a:p>
            <a:endParaRPr lang="ru-RU" altLang="de-DE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0" y="3"/>
            <a:ext cx="9144000" cy="822325"/>
            <a:chOff x="0" y="0"/>
            <a:chExt cx="9906000" cy="821625"/>
          </a:xfrm>
        </p:grpSpPr>
        <p:pic>
          <p:nvPicPr>
            <p:cNvPr id="74771" name="Picture 19" descr="bg-top-left.gi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/>
            <a:srcRect t="21519"/>
            <a:stretch>
              <a:fillRect/>
            </a:stretch>
          </p:blipFill>
          <p:spPr bwMode="auto">
            <a:xfrm>
              <a:off x="0" y="0"/>
              <a:ext cx="3525078" cy="82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2" name="Picture 21" descr="bg-top-left.gi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/>
            <a:srcRect l="82330" t="21519"/>
            <a:stretch>
              <a:fillRect/>
            </a:stretch>
          </p:blipFill>
          <p:spPr bwMode="auto">
            <a:xfrm>
              <a:off x="2544418" y="0"/>
              <a:ext cx="7361582" cy="82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768" name="Text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9512" y="332656"/>
            <a:ext cx="9144000" cy="3077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30200" eaLnBrk="0" hangingPunct="0">
              <a:buFont typeface="Arial" charset="0"/>
              <a:buNone/>
            </a:pPr>
            <a:r>
              <a:rPr lang="ru-RU" altLang="de-DE" sz="2000" b="1" dirty="0" smtClean="0">
                <a:solidFill>
                  <a:srgbClr val="832521"/>
                </a:solidFill>
              </a:rPr>
              <a:t>            ДЕПАРТАМЕНТ ТОРГОВЛИ И УСЛУГ ГОРОДА МОСКВЫ </a:t>
            </a:r>
            <a:endParaRPr lang="ru-RU" altLang="de-DE" sz="2000" b="1" dirty="0">
              <a:solidFill>
                <a:srgbClr val="832521"/>
              </a:solidFill>
            </a:endParaRPr>
          </a:p>
        </p:txBody>
      </p:sp>
      <p:pic>
        <p:nvPicPr>
          <p:cNvPr id="74769" name="Picture 27" descr="emblem.gi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3528" y="188640"/>
            <a:ext cx="1008112" cy="130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0" name="Text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6453336"/>
            <a:ext cx="9144000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30200" eaLnBrk="0" hangingPunct="0">
              <a:buFont typeface="Arial" charset="0"/>
              <a:buNone/>
            </a:pPr>
            <a:r>
              <a:rPr lang="ru-RU" altLang="de-DE" sz="1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Москва, </a:t>
            </a:r>
            <a:r>
              <a:rPr lang="ru-RU" altLang="de-DE" sz="17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ноябрь 2012 </a:t>
            </a:r>
            <a:r>
              <a:rPr lang="ru-RU" altLang="de-DE" sz="1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г.</a:t>
            </a:r>
          </a:p>
        </p:txBody>
      </p:sp>
      <p:pic>
        <p:nvPicPr>
          <p:cNvPr id="19" name="Picture 17" descr="Fudies-Urban-Food-Store-York.jpg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7" cstate="print">
            <a:grayscl/>
          </a:blip>
          <a:srcRect t="26024" b="18715"/>
          <a:stretch>
            <a:fillRect/>
          </a:stretch>
        </p:blipFill>
        <p:spPr bwMode="auto">
          <a:xfrm>
            <a:off x="6096000" y="4005064"/>
            <a:ext cx="3048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3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6237312"/>
            <a:ext cx="9144000" cy="144016"/>
          </a:xfrm>
          <a:prstGeom prst="rect">
            <a:avLst/>
          </a:prstGeom>
          <a:solidFill>
            <a:srgbClr val="8F8F8F"/>
          </a:solidFill>
          <a:ln w="9525">
            <a:solidFill>
              <a:srgbClr val="8F8F8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57" name="Rectangle 3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3933056"/>
            <a:ext cx="9144000" cy="144016"/>
          </a:xfrm>
          <a:prstGeom prst="rect">
            <a:avLst/>
          </a:prstGeom>
          <a:solidFill>
            <a:srgbClr val="8F8F8F"/>
          </a:solidFill>
          <a:ln w="9525">
            <a:solidFill>
              <a:srgbClr val="8F8F8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21"/>
          <p:cNvSpPr>
            <a:spLocks noChangeArrowheads="1"/>
          </p:cNvSpPr>
          <p:nvPr/>
        </p:nvSpPr>
        <p:spPr bwMode="auto">
          <a:xfrm>
            <a:off x="179512" y="1196752"/>
            <a:ext cx="2160240" cy="3456384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2000" b="1" dirty="0" smtClean="0"/>
              <a:t>СОЦИАЛЬНАЯ НАПРАВЛЕННОСТЬ </a:t>
            </a:r>
            <a:r>
              <a:rPr lang="ru-RU" b="1" dirty="0" smtClean="0"/>
              <a:t>мелкорозничной торговли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020272" y="1124744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512" y="404664"/>
            <a:ext cx="7704856" cy="430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800" b="1" dirty="0" smtClean="0">
                <a:solidFill>
                  <a:srgbClr val="832521"/>
                </a:solidFill>
              </a:rPr>
              <a:t>ЧТО ДЕЛАТЬ? (2) </a:t>
            </a:r>
            <a:endParaRPr lang="ru-RU" altLang="de-DE" sz="2800" b="1" dirty="0">
              <a:solidFill>
                <a:srgbClr val="83252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b="1" dirty="0">
              <a:solidFill>
                <a:srgbClr val="832521"/>
              </a:solidFill>
            </a:endParaRPr>
          </a:p>
        </p:txBody>
      </p:sp>
      <p:sp>
        <p:nvSpPr>
          <p:cNvPr id="69" name="Joined 2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555776" y="3861048"/>
            <a:ext cx="6408712" cy="79208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b="1" u="sng" dirty="0" smtClean="0"/>
              <a:t>Создание дополнительных рабочих мест, в том числе для социально незащищенных слоев населения</a:t>
            </a:r>
          </a:p>
        </p:txBody>
      </p:sp>
      <p:sp>
        <p:nvSpPr>
          <p:cNvPr id="73" name="Joined 2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555776" y="1196752"/>
            <a:ext cx="6408712" cy="259228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b="1" u="sng" dirty="0" smtClean="0"/>
              <a:t>Повышение доступности продуктов питания в местах   жительства и работы</a:t>
            </a:r>
            <a:r>
              <a:rPr lang="ru-RU" b="1" dirty="0" smtClean="0"/>
              <a:t>: </a:t>
            </a:r>
          </a:p>
          <a:p>
            <a:r>
              <a:rPr lang="ru-RU" b="1" dirty="0" smtClean="0"/>
              <a:t>61%   </a:t>
            </a:r>
            <a:r>
              <a:rPr lang="ru-RU" sz="1400" dirty="0" smtClean="0"/>
              <a:t>москвичей привыкли КАЖДЫЙ ДЕНЬ совершать  покупки товаров повседневного спроса «по  пути домой»</a:t>
            </a:r>
            <a:r>
              <a:rPr lang="en-US" sz="1400" dirty="0" smtClean="0"/>
              <a:t>*</a:t>
            </a:r>
            <a:endParaRPr lang="ru-RU" sz="1600" dirty="0" smtClean="0"/>
          </a:p>
          <a:p>
            <a:r>
              <a:rPr lang="ru-RU" b="1" u="sng" dirty="0" smtClean="0"/>
              <a:t>Строгая специализация ассортимента мелкорозничной торговли: </a:t>
            </a:r>
          </a:p>
          <a:p>
            <a:r>
              <a:rPr lang="ru-RU" sz="1600" dirty="0" smtClean="0"/>
              <a:t>в радиусе </a:t>
            </a:r>
            <a:r>
              <a:rPr lang="ru-RU" sz="1600" b="1" dirty="0" smtClean="0"/>
              <a:t>до</a:t>
            </a:r>
            <a:r>
              <a:rPr lang="en-US" sz="1600" b="1" dirty="0" smtClean="0"/>
              <a:t> </a:t>
            </a:r>
            <a:r>
              <a:rPr lang="ru-RU" sz="1600" b="1" dirty="0" smtClean="0"/>
              <a:t>300 м  «</a:t>
            </a:r>
            <a:r>
              <a:rPr lang="ru-RU" sz="1600" dirty="0" smtClean="0"/>
              <a:t>хлеб», «молоко», «овощи и фрукты», «мороженое», «бытовые услуги</a:t>
            </a:r>
            <a:r>
              <a:rPr lang="ru-RU" sz="1600" b="1" dirty="0" smtClean="0"/>
              <a:t>»</a:t>
            </a:r>
          </a:p>
          <a:p>
            <a:r>
              <a:rPr lang="ru-RU" sz="1600" b="1" dirty="0" smtClean="0"/>
              <a:t>не менее 1 объекта печати </a:t>
            </a:r>
            <a:r>
              <a:rPr lang="ru-RU" sz="1600" dirty="0" smtClean="0"/>
              <a:t>на </a:t>
            </a:r>
            <a:r>
              <a:rPr lang="ru-RU" sz="1600" b="1" dirty="0" smtClean="0"/>
              <a:t>1000 </a:t>
            </a:r>
            <a:r>
              <a:rPr lang="ru-RU" sz="1600" dirty="0" smtClean="0"/>
              <a:t>жителей, </a:t>
            </a:r>
          </a:p>
          <a:p>
            <a:r>
              <a:rPr lang="ru-RU" sz="1600" b="1" dirty="0" smtClean="0"/>
              <a:t>не менее 1 объекта уличного </a:t>
            </a:r>
            <a:r>
              <a:rPr lang="ru-RU" sz="1600" b="1" dirty="0" err="1" smtClean="0"/>
              <a:t>фаст-фуда</a:t>
            </a:r>
            <a:r>
              <a:rPr lang="ru-RU" sz="1600" b="1" dirty="0" smtClean="0"/>
              <a:t> </a:t>
            </a:r>
            <a:r>
              <a:rPr lang="ru-RU" sz="1600" dirty="0" smtClean="0"/>
              <a:t>на </a:t>
            </a:r>
            <a:r>
              <a:rPr lang="ru-RU" sz="1600" b="1" dirty="0" smtClean="0"/>
              <a:t>5000 </a:t>
            </a:r>
            <a:r>
              <a:rPr lang="ru-RU" sz="1600" dirty="0" smtClean="0"/>
              <a:t>дневного населения</a:t>
            </a:r>
          </a:p>
        </p:txBody>
      </p:sp>
      <p:sp>
        <p:nvSpPr>
          <p:cNvPr id="32" name="Joined 2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07504" y="4797152"/>
            <a:ext cx="2232248" cy="180020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Принцип 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/>
              <a:t>СТАБИЛЬНОСТИ ПРАВ </a:t>
            </a:r>
            <a:r>
              <a:rPr lang="ru-RU" b="1" dirty="0" smtClean="0"/>
              <a:t>предпринимателей</a:t>
            </a:r>
          </a:p>
        </p:txBody>
      </p:sp>
      <p:sp>
        <p:nvSpPr>
          <p:cNvPr id="38" name="Joined 2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555776" y="4797152"/>
            <a:ext cx="6408712" cy="72008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b="1" u="sng" dirty="0" smtClean="0"/>
              <a:t>Решение  проблемы сроков. </a:t>
            </a:r>
          </a:p>
          <a:p>
            <a:r>
              <a:rPr lang="ru-RU" dirty="0" smtClean="0"/>
              <a:t>Сохранение прав предпринимателей осуществлять свою деятельность.</a:t>
            </a:r>
          </a:p>
        </p:txBody>
      </p:sp>
      <p:sp>
        <p:nvSpPr>
          <p:cNvPr id="42" name="Joined 2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555776" y="5661248"/>
            <a:ext cx="6408712" cy="79208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b="1" u="sng" dirty="0" smtClean="0"/>
              <a:t>Введение принципа «Меняем место - сохраняем бизнес».</a:t>
            </a:r>
          </a:p>
          <a:p>
            <a:r>
              <a:rPr lang="ru-RU" dirty="0" smtClean="0"/>
              <a:t>Порядок предоставления компенсационных мест в случае изменения градостроительной ситуации  </a:t>
            </a:r>
          </a:p>
        </p:txBody>
      </p:sp>
      <p:sp>
        <p:nvSpPr>
          <p:cNvPr id="50" name="Freeform 74"/>
          <p:cNvSpPr>
            <a:spLocks/>
          </p:cNvSpPr>
          <p:nvPr/>
        </p:nvSpPr>
        <p:spPr bwMode="auto">
          <a:xfrm>
            <a:off x="107504" y="1268760"/>
            <a:ext cx="576064" cy="1080120"/>
          </a:xfrm>
          <a:custGeom>
            <a:avLst/>
            <a:gdLst>
              <a:gd name="T0" fmla="*/ 2147483647 w 522"/>
              <a:gd name="T1" fmla="*/ 2147483647 h 1423"/>
              <a:gd name="T2" fmla="*/ 2147483647 w 522"/>
              <a:gd name="T3" fmla="*/ 2147483647 h 1423"/>
              <a:gd name="T4" fmla="*/ 2147483647 w 522"/>
              <a:gd name="T5" fmla="*/ 2147483647 h 1423"/>
              <a:gd name="T6" fmla="*/ 2147483647 w 522"/>
              <a:gd name="T7" fmla="*/ 2147483647 h 1423"/>
              <a:gd name="T8" fmla="*/ 2147483647 w 522"/>
              <a:gd name="T9" fmla="*/ 2147483647 h 1423"/>
              <a:gd name="T10" fmla="*/ 0 w 522"/>
              <a:gd name="T11" fmla="*/ 2147483647 h 1423"/>
              <a:gd name="T12" fmla="*/ 2147483647 w 522"/>
              <a:gd name="T13" fmla="*/ 0 h 1423"/>
              <a:gd name="T14" fmla="*/ 2147483647 w 522"/>
              <a:gd name="T15" fmla="*/ 0 h 1423"/>
              <a:gd name="T16" fmla="*/ 2147483647 w 522"/>
              <a:gd name="T17" fmla="*/ 2147483647 h 1423"/>
              <a:gd name="T18" fmla="*/ 2147483647 w 522"/>
              <a:gd name="T19" fmla="*/ 2147483647 h 1423"/>
              <a:gd name="T20" fmla="*/ 2147483647 w 522"/>
              <a:gd name="T21" fmla="*/ 2147483647 h 1423"/>
              <a:gd name="T22" fmla="*/ 2147483647 w 522"/>
              <a:gd name="T23" fmla="*/ 2147483647 h 14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2"/>
              <a:gd name="T37" fmla="*/ 0 h 1423"/>
              <a:gd name="T38" fmla="*/ 522 w 522"/>
              <a:gd name="T39" fmla="*/ 1423 h 14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2" h="1423">
                <a:moveTo>
                  <a:pt x="323" y="1142"/>
                </a:moveTo>
                <a:lnTo>
                  <a:pt x="75" y="1423"/>
                </a:lnTo>
                <a:lnTo>
                  <a:pt x="9" y="1098"/>
                </a:lnTo>
                <a:lnTo>
                  <a:pt x="105" y="1200"/>
                </a:lnTo>
                <a:lnTo>
                  <a:pt x="231" y="846"/>
                </a:lnTo>
                <a:lnTo>
                  <a:pt x="0" y="966"/>
                </a:lnTo>
                <a:lnTo>
                  <a:pt x="324" y="0"/>
                </a:lnTo>
                <a:lnTo>
                  <a:pt x="522" y="0"/>
                </a:lnTo>
                <a:lnTo>
                  <a:pt x="159" y="789"/>
                </a:lnTo>
                <a:lnTo>
                  <a:pt x="378" y="675"/>
                </a:lnTo>
                <a:lnTo>
                  <a:pt x="165" y="1215"/>
                </a:lnTo>
                <a:lnTo>
                  <a:pt x="323" y="114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Freeform 74"/>
          <p:cNvSpPr>
            <a:spLocks/>
          </p:cNvSpPr>
          <p:nvPr/>
        </p:nvSpPr>
        <p:spPr bwMode="auto">
          <a:xfrm>
            <a:off x="107504" y="4797152"/>
            <a:ext cx="468560" cy="720080"/>
          </a:xfrm>
          <a:custGeom>
            <a:avLst/>
            <a:gdLst>
              <a:gd name="T0" fmla="*/ 2147483647 w 522"/>
              <a:gd name="T1" fmla="*/ 2147483647 h 1423"/>
              <a:gd name="T2" fmla="*/ 2147483647 w 522"/>
              <a:gd name="T3" fmla="*/ 2147483647 h 1423"/>
              <a:gd name="T4" fmla="*/ 2147483647 w 522"/>
              <a:gd name="T5" fmla="*/ 2147483647 h 1423"/>
              <a:gd name="T6" fmla="*/ 2147483647 w 522"/>
              <a:gd name="T7" fmla="*/ 2147483647 h 1423"/>
              <a:gd name="T8" fmla="*/ 2147483647 w 522"/>
              <a:gd name="T9" fmla="*/ 2147483647 h 1423"/>
              <a:gd name="T10" fmla="*/ 0 w 522"/>
              <a:gd name="T11" fmla="*/ 2147483647 h 1423"/>
              <a:gd name="T12" fmla="*/ 2147483647 w 522"/>
              <a:gd name="T13" fmla="*/ 0 h 1423"/>
              <a:gd name="T14" fmla="*/ 2147483647 w 522"/>
              <a:gd name="T15" fmla="*/ 0 h 1423"/>
              <a:gd name="T16" fmla="*/ 2147483647 w 522"/>
              <a:gd name="T17" fmla="*/ 2147483647 h 1423"/>
              <a:gd name="T18" fmla="*/ 2147483647 w 522"/>
              <a:gd name="T19" fmla="*/ 2147483647 h 1423"/>
              <a:gd name="T20" fmla="*/ 2147483647 w 522"/>
              <a:gd name="T21" fmla="*/ 2147483647 h 1423"/>
              <a:gd name="T22" fmla="*/ 2147483647 w 522"/>
              <a:gd name="T23" fmla="*/ 2147483647 h 14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2"/>
              <a:gd name="T37" fmla="*/ 0 h 1423"/>
              <a:gd name="T38" fmla="*/ 522 w 522"/>
              <a:gd name="T39" fmla="*/ 1423 h 14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2" h="1423">
                <a:moveTo>
                  <a:pt x="323" y="1142"/>
                </a:moveTo>
                <a:lnTo>
                  <a:pt x="75" y="1423"/>
                </a:lnTo>
                <a:lnTo>
                  <a:pt x="9" y="1098"/>
                </a:lnTo>
                <a:lnTo>
                  <a:pt x="105" y="1200"/>
                </a:lnTo>
                <a:lnTo>
                  <a:pt x="231" y="846"/>
                </a:lnTo>
                <a:lnTo>
                  <a:pt x="0" y="966"/>
                </a:lnTo>
                <a:lnTo>
                  <a:pt x="324" y="0"/>
                </a:lnTo>
                <a:lnTo>
                  <a:pt x="522" y="0"/>
                </a:lnTo>
                <a:lnTo>
                  <a:pt x="159" y="789"/>
                </a:lnTo>
                <a:lnTo>
                  <a:pt x="378" y="675"/>
                </a:lnTo>
                <a:lnTo>
                  <a:pt x="165" y="1215"/>
                </a:lnTo>
                <a:lnTo>
                  <a:pt x="323" y="114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Прямоугольник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504" y="836712"/>
            <a:ext cx="2160240" cy="288032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ПРИНЦИП</a:t>
            </a:r>
            <a:endParaRPr lang="ru-RU" sz="2000" b="1" dirty="0" smtClean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55776" y="836712"/>
            <a:ext cx="5112568" cy="288032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ДЕЛАТЬ</a:t>
            </a:r>
            <a:endParaRPr lang="ru-RU" sz="2000" b="1" dirty="0" smtClean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LeanLine Vertical 634433568119250636"/>
          <p:cNvCxnSpPr>
            <a:cxnSpLocks/>
          </p:cNvCxnSpPr>
          <p:nvPr/>
        </p:nvCxnSpPr>
        <p:spPr>
          <a:xfrm flipV="1">
            <a:off x="2411760" y="953344"/>
            <a:ext cx="0" cy="5904656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eanLine Vertical 634433568119250636"/>
          <p:cNvCxnSpPr>
            <a:cxnSpLocks/>
          </p:cNvCxnSpPr>
          <p:nvPr/>
        </p:nvCxnSpPr>
        <p:spPr>
          <a:xfrm>
            <a:off x="0" y="4725144"/>
            <a:ext cx="9144000" cy="0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* По данным  компании </a:t>
            </a:r>
            <a:r>
              <a:rPr lang="en-US" sz="1200" b="1" dirty="0" smtClean="0">
                <a:solidFill>
                  <a:schemeClr val="bg1"/>
                </a:solidFill>
              </a:rPr>
              <a:t>Nielsen</a:t>
            </a:r>
            <a:r>
              <a:rPr lang="ru-RU" sz="1200" b="1" dirty="0" smtClean="0">
                <a:solidFill>
                  <a:schemeClr val="bg1"/>
                </a:solidFill>
              </a:rPr>
              <a:t> , </a:t>
            </a:r>
            <a:r>
              <a:rPr lang="en-US" sz="1200" b="1" dirty="0" smtClean="0">
                <a:solidFill>
                  <a:schemeClr val="bg1"/>
                </a:solidFill>
              </a:rPr>
              <a:t>2012</a:t>
            </a:r>
            <a:r>
              <a:rPr lang="ru-RU" sz="1200" b="1" dirty="0" smtClean="0">
                <a:solidFill>
                  <a:schemeClr val="bg1"/>
                </a:solidFill>
              </a:rPr>
              <a:t> год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21"/>
          <p:cNvSpPr>
            <a:spLocks noChangeArrowheads="1"/>
          </p:cNvSpPr>
          <p:nvPr/>
        </p:nvSpPr>
        <p:spPr bwMode="auto">
          <a:xfrm>
            <a:off x="179512" y="1196752"/>
            <a:ext cx="2376264" cy="5256584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САМООРГАНИЗАЦИЯ И РАЗДЕЛЕНИЕ ОТВЕТСТВЕННОСТИ ГОРОДА И БИЗНЕС-СООБЩЕСТВА</a:t>
            </a:r>
            <a:endParaRPr lang="ru-RU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020272" y="1124744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512" y="404664"/>
            <a:ext cx="7704856" cy="430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800" b="1" dirty="0" smtClean="0">
                <a:solidFill>
                  <a:srgbClr val="832521"/>
                </a:solidFill>
              </a:rPr>
              <a:t>ЧТО ДЕЛАТЬ? (3) </a:t>
            </a:r>
            <a:endParaRPr lang="ru-RU" altLang="de-DE" sz="2800" b="1" dirty="0">
              <a:solidFill>
                <a:srgbClr val="83252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b="1" dirty="0">
              <a:solidFill>
                <a:srgbClr val="832521"/>
              </a:solidFill>
            </a:endParaRPr>
          </a:p>
        </p:txBody>
      </p:sp>
      <p:sp>
        <p:nvSpPr>
          <p:cNvPr id="73" name="Joined 2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699792" y="1196752"/>
            <a:ext cx="5797152" cy="576064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dirty="0" smtClean="0"/>
              <a:t>Активное участие  узкоспециализированных ассоциаций, союзов и объединений. </a:t>
            </a:r>
            <a:endParaRPr lang="ru-RU" sz="1600" dirty="0" smtClean="0"/>
          </a:p>
        </p:txBody>
      </p:sp>
      <p:sp>
        <p:nvSpPr>
          <p:cNvPr id="50" name="Freeform 74"/>
          <p:cNvSpPr>
            <a:spLocks/>
          </p:cNvSpPr>
          <p:nvPr/>
        </p:nvSpPr>
        <p:spPr bwMode="auto">
          <a:xfrm>
            <a:off x="0" y="1196752"/>
            <a:ext cx="576064" cy="1080120"/>
          </a:xfrm>
          <a:custGeom>
            <a:avLst/>
            <a:gdLst>
              <a:gd name="T0" fmla="*/ 2147483647 w 522"/>
              <a:gd name="T1" fmla="*/ 2147483647 h 1423"/>
              <a:gd name="T2" fmla="*/ 2147483647 w 522"/>
              <a:gd name="T3" fmla="*/ 2147483647 h 1423"/>
              <a:gd name="T4" fmla="*/ 2147483647 w 522"/>
              <a:gd name="T5" fmla="*/ 2147483647 h 1423"/>
              <a:gd name="T6" fmla="*/ 2147483647 w 522"/>
              <a:gd name="T7" fmla="*/ 2147483647 h 1423"/>
              <a:gd name="T8" fmla="*/ 2147483647 w 522"/>
              <a:gd name="T9" fmla="*/ 2147483647 h 1423"/>
              <a:gd name="T10" fmla="*/ 0 w 522"/>
              <a:gd name="T11" fmla="*/ 2147483647 h 1423"/>
              <a:gd name="T12" fmla="*/ 2147483647 w 522"/>
              <a:gd name="T13" fmla="*/ 0 h 1423"/>
              <a:gd name="T14" fmla="*/ 2147483647 w 522"/>
              <a:gd name="T15" fmla="*/ 0 h 1423"/>
              <a:gd name="T16" fmla="*/ 2147483647 w 522"/>
              <a:gd name="T17" fmla="*/ 2147483647 h 1423"/>
              <a:gd name="T18" fmla="*/ 2147483647 w 522"/>
              <a:gd name="T19" fmla="*/ 2147483647 h 1423"/>
              <a:gd name="T20" fmla="*/ 2147483647 w 522"/>
              <a:gd name="T21" fmla="*/ 2147483647 h 1423"/>
              <a:gd name="T22" fmla="*/ 2147483647 w 522"/>
              <a:gd name="T23" fmla="*/ 2147483647 h 14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2"/>
              <a:gd name="T37" fmla="*/ 0 h 1423"/>
              <a:gd name="T38" fmla="*/ 522 w 522"/>
              <a:gd name="T39" fmla="*/ 1423 h 14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2" h="1423">
                <a:moveTo>
                  <a:pt x="323" y="1142"/>
                </a:moveTo>
                <a:lnTo>
                  <a:pt x="75" y="1423"/>
                </a:lnTo>
                <a:lnTo>
                  <a:pt x="9" y="1098"/>
                </a:lnTo>
                <a:lnTo>
                  <a:pt x="105" y="1200"/>
                </a:lnTo>
                <a:lnTo>
                  <a:pt x="231" y="846"/>
                </a:lnTo>
                <a:lnTo>
                  <a:pt x="0" y="966"/>
                </a:lnTo>
                <a:lnTo>
                  <a:pt x="324" y="0"/>
                </a:lnTo>
                <a:lnTo>
                  <a:pt x="522" y="0"/>
                </a:lnTo>
                <a:lnTo>
                  <a:pt x="159" y="789"/>
                </a:lnTo>
                <a:lnTo>
                  <a:pt x="378" y="675"/>
                </a:lnTo>
                <a:lnTo>
                  <a:pt x="165" y="1215"/>
                </a:lnTo>
                <a:lnTo>
                  <a:pt x="323" y="114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Прямоугольник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512" y="836712"/>
            <a:ext cx="2376264" cy="288032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ПРИНЦИП</a:t>
            </a:r>
            <a:endParaRPr lang="ru-RU" sz="2000" b="1" dirty="0" smtClean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9792" y="836712"/>
            <a:ext cx="5256584" cy="288032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ДЕЛАТЬ</a:t>
            </a:r>
            <a:endParaRPr lang="ru-RU" sz="2000" b="1" dirty="0" smtClean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LeanLine Vertical 634433568119250636"/>
          <p:cNvCxnSpPr>
            <a:cxnSpLocks/>
          </p:cNvCxnSpPr>
          <p:nvPr/>
        </p:nvCxnSpPr>
        <p:spPr>
          <a:xfrm flipV="1">
            <a:off x="2627784" y="953344"/>
            <a:ext cx="0" cy="5904656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Joined 2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699792" y="1844824"/>
            <a:ext cx="5797152" cy="576064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dirty="0" smtClean="0"/>
              <a:t>Четкое  разделение: город дает профессиональному сообществу права, но и заставляет нести ответственность </a:t>
            </a:r>
            <a:endParaRPr lang="ru-RU" sz="1600" dirty="0" smtClean="0"/>
          </a:p>
        </p:txBody>
      </p:sp>
      <p:sp>
        <p:nvSpPr>
          <p:cNvPr id="19" name="Joined 2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699792" y="2492896"/>
            <a:ext cx="5797152" cy="576064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dirty="0" smtClean="0"/>
              <a:t>Стимулирование к объединению предпринимателей по определенным специализациям и стандартам. </a:t>
            </a:r>
            <a:endParaRPr lang="ru-RU" sz="1600" dirty="0" smtClean="0"/>
          </a:p>
        </p:txBody>
      </p:sp>
      <p:sp>
        <p:nvSpPr>
          <p:cNvPr id="21" name="Joined 2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699792" y="3140968"/>
            <a:ext cx="5797152" cy="72008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dirty="0" smtClean="0"/>
              <a:t>Конкуренция стандартов. </a:t>
            </a:r>
            <a:endParaRPr lang="ru-RU" sz="1600" dirty="0" smtClean="0"/>
          </a:p>
        </p:txBody>
      </p:sp>
      <p:sp>
        <p:nvSpPr>
          <p:cNvPr id="22" name="Joined 2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699792" y="3933056"/>
            <a:ext cx="5797152" cy="72008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dirty="0" smtClean="0"/>
              <a:t>Формирование Схемы размещения по предложениям Ассоциации -</a:t>
            </a:r>
            <a:r>
              <a:rPr lang="en-US" dirty="0" smtClean="0"/>
              <a:t>&gt; </a:t>
            </a:r>
            <a:r>
              <a:rPr lang="ru-RU" dirty="0" smtClean="0"/>
              <a:t>Ориентация на спрос населения. </a:t>
            </a:r>
            <a:endParaRPr lang="ru-RU" sz="1600" dirty="0" smtClean="0"/>
          </a:p>
        </p:txBody>
      </p:sp>
      <p:sp>
        <p:nvSpPr>
          <p:cNvPr id="23" name="Joined 2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2699792" y="4725144"/>
            <a:ext cx="5797152" cy="79208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dirty="0" smtClean="0"/>
              <a:t>Аккредитация ассоциаций на Межведомственной комиссии по  вопросам потребительского  рынка при Правительстве Москвы </a:t>
            </a:r>
            <a:endParaRPr lang="ru-RU" sz="1600" dirty="0" smtClean="0"/>
          </a:p>
        </p:txBody>
      </p:sp>
      <p:sp>
        <p:nvSpPr>
          <p:cNvPr id="24" name="Joined 2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699792" y="5589240"/>
            <a:ext cx="5797152" cy="72008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dirty="0" smtClean="0"/>
              <a:t>Соблюдение условий торговли (специализация,  внешний вид) осуществляется Ассоциацией. 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520" y="1844824"/>
            <a:ext cx="8712968" cy="864096"/>
          </a:xfrm>
          <a:prstGeom prst="rect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СБАЛАНСИРОВАННОЕ РАЗВИТИЕ ФОРМАТОВ МЕЛКОРОЗНИЧНОЙ ТОРГОВЛИ – КОМФОРТНАЯ СРЕДА ДЛЯ БИЗНЕСА И МОСКВИЧЕЙ</a:t>
            </a:r>
            <a:endParaRPr lang="ru-RU" b="1" dirty="0" smtClean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97"/>
          <p:cNvSpPr/>
          <p:nvPr>
            <p:custDataLst>
              <p:tags r:id="rId2"/>
            </p:custDataLst>
          </p:nvPr>
        </p:nvSpPr>
        <p:spPr>
          <a:xfrm>
            <a:off x="4283968" y="1556792"/>
            <a:ext cx="792087" cy="432048"/>
          </a:xfrm>
          <a:prstGeom prst="downArrow">
            <a:avLst/>
          </a:prstGeom>
          <a:solidFill>
            <a:srgbClr val="832521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86578" y="1071546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5536" y="1412776"/>
            <a:ext cx="8280920" cy="324036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404664"/>
            <a:ext cx="7704856" cy="430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800" b="1" dirty="0" smtClean="0">
                <a:solidFill>
                  <a:srgbClr val="832521"/>
                </a:solidFill>
              </a:rPr>
              <a:t>К ЧЕМУ ПРИДЕМ В 2013 ГОДУ ? </a:t>
            </a:r>
            <a:endParaRPr lang="ru-RU" altLang="de-DE" sz="2800" b="1" dirty="0">
              <a:solidFill>
                <a:srgbClr val="8325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b="1" dirty="0">
              <a:solidFill>
                <a:srgbClr val="832521"/>
              </a:solidFill>
            </a:endParaRPr>
          </a:p>
        </p:txBody>
      </p:sp>
      <p:sp>
        <p:nvSpPr>
          <p:cNvPr id="10" name="Joined 2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7164288" y="3356992"/>
            <a:ext cx="1800200" cy="115212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ВЕНДИНГ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10 000 ОБЪЕКТОВ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Joined 2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699792" y="3356992"/>
            <a:ext cx="2016224" cy="115212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КИОСКИ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1 000 ОБЪЕКТОВ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3" name="Joined 2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860032" y="3356992"/>
            <a:ext cx="2160240" cy="115212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МОБИЛЬНАЯ ТОРГОВЛЯ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1 000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ОБЪЕКТОВ</a:t>
            </a:r>
          </a:p>
        </p:txBody>
      </p:sp>
      <p:sp>
        <p:nvSpPr>
          <p:cNvPr id="17" name="Joined 2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51520" y="1268760"/>
            <a:ext cx="8712968" cy="36004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900" b="1" dirty="0" smtClean="0"/>
              <a:t>ЕДИНАЯ ГОРОДСКАЯ ПОЛИТИКА В ОТНОШЕНИИ МЕЛКОРОЗНИЧНОЙ ТОРГОВЛИ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4826675"/>
            <a:ext cx="7813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Рост предпринимательской активности</a:t>
            </a:r>
          </a:p>
          <a:p>
            <a:r>
              <a:rPr lang="ru-RU" b="1" dirty="0" smtClean="0"/>
              <a:t>Рост количества объектов мелкорозничной торговли</a:t>
            </a:r>
          </a:p>
          <a:p>
            <a:r>
              <a:rPr lang="ru-RU" b="1" dirty="0" smtClean="0"/>
              <a:t>Увеличение количества рабочих мест</a:t>
            </a:r>
          </a:p>
          <a:p>
            <a:r>
              <a:rPr lang="ru-RU" b="1" dirty="0" smtClean="0"/>
              <a:t>Увеличение обеспеченностью торговыми объектами </a:t>
            </a:r>
          </a:p>
          <a:p>
            <a:r>
              <a:rPr lang="ru-RU" b="1" dirty="0" smtClean="0"/>
              <a:t>Увеличение поступлений в бюджет</a:t>
            </a:r>
          </a:p>
          <a:p>
            <a:r>
              <a:rPr lang="ru-RU" b="1" dirty="0" smtClean="0"/>
              <a:t>Борьба с несанкционированной торговлей</a:t>
            </a:r>
            <a:endParaRPr lang="ru-RU" sz="2000" b="1" dirty="0" smtClean="0"/>
          </a:p>
          <a:p>
            <a:endParaRPr lang="ru-RU" dirty="0"/>
          </a:p>
        </p:txBody>
      </p:sp>
      <p:grpSp>
        <p:nvGrpSpPr>
          <p:cNvPr id="23" name="Group 102"/>
          <p:cNvGrpSpPr>
            <a:grpSpLocks/>
          </p:cNvGrpSpPr>
          <p:nvPr/>
        </p:nvGrpSpPr>
        <p:grpSpPr bwMode="auto">
          <a:xfrm>
            <a:off x="539552" y="5085184"/>
            <a:ext cx="360040" cy="1152128"/>
            <a:chOff x="4014" y="1676"/>
            <a:chExt cx="186" cy="623"/>
          </a:xfrm>
          <a:solidFill>
            <a:srgbClr val="C00000"/>
          </a:solidFill>
        </p:grpSpPr>
        <p:sp>
          <p:nvSpPr>
            <p:cNvPr id="24" name="AutoShape 103"/>
            <p:cNvSpPr>
              <a:spLocks noChangeArrowheads="1"/>
            </p:cNvSpPr>
            <p:nvPr/>
          </p:nvSpPr>
          <p:spPr bwMode="auto">
            <a:xfrm flipV="1">
              <a:off x="4014" y="1676"/>
              <a:ext cx="186" cy="463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5" name="Oval 104"/>
            <p:cNvSpPr>
              <a:spLocks noChangeArrowheads="1"/>
            </p:cNvSpPr>
            <p:nvPr/>
          </p:nvSpPr>
          <p:spPr bwMode="auto">
            <a:xfrm>
              <a:off x="4055" y="2194"/>
              <a:ext cx="105" cy="10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sp>
        <p:nvSpPr>
          <p:cNvPr id="27" name="Down Arrow 97"/>
          <p:cNvSpPr/>
          <p:nvPr>
            <p:custDataLst>
              <p:tags r:id="rId8"/>
            </p:custDataLst>
          </p:nvPr>
        </p:nvSpPr>
        <p:spPr>
          <a:xfrm>
            <a:off x="4211960" y="4509120"/>
            <a:ext cx="792087" cy="432048"/>
          </a:xfrm>
          <a:prstGeom prst="downArrow">
            <a:avLst/>
          </a:prstGeom>
          <a:solidFill>
            <a:srgbClr val="832521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Joined 2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251520" y="2852936"/>
            <a:ext cx="8712968" cy="43204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  1 ЯНВАРЯ 2014 ГОДА УВЕЛИЧЕНИЕ КОЛИЧЕСТВА ОБЪЕКТОВ ТОРГОВЛИ :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1" name="Joined 2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51520" y="3356992"/>
            <a:ext cx="2232248" cy="115212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СУЩЕСТВУЮЩИЕ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8 500 ОБЪЕКТОВ*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6596390"/>
            <a:ext cx="74168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</a:rPr>
              <a:t>* По данным Департамента торговли и услуг  на 1 ноября 2012 года  (круглогодичные НТО)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21" name="LeanLine Vertical 634433568119250636"/>
          <p:cNvCxnSpPr>
            <a:cxnSpLocks/>
          </p:cNvCxnSpPr>
          <p:nvPr/>
        </p:nvCxnSpPr>
        <p:spPr>
          <a:xfrm flipH="1">
            <a:off x="251520" y="4509120"/>
            <a:ext cx="8640959" cy="0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04248" y="3573016"/>
            <a:ext cx="648072" cy="576064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Прямоугольник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9992" y="3573016"/>
            <a:ext cx="648072" cy="576064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Прямоугольник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67744" y="3573016"/>
            <a:ext cx="648072" cy="576064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573446" y="1091496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504" y="404664"/>
            <a:ext cx="7992888" cy="4154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700" b="1" dirty="0" smtClean="0">
                <a:solidFill>
                  <a:srgbClr val="832521"/>
                </a:solidFill>
              </a:rPr>
              <a:t>ЭКОНОМИЧЕСКАЯ ОБОСНОВАННОСТЬ КОНЦЕПЦИИ</a:t>
            </a:r>
            <a:endParaRPr lang="ru-RU" altLang="de-DE" sz="2700" b="1" dirty="0">
              <a:solidFill>
                <a:srgbClr val="8325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b="1" dirty="0">
              <a:solidFill>
                <a:srgbClr val="832521"/>
              </a:solidFill>
            </a:endParaRPr>
          </a:p>
        </p:txBody>
      </p:sp>
      <p:cxnSp>
        <p:nvCxnSpPr>
          <p:cNvPr id="9" name="LeanLine Vertical 634433568119250636"/>
          <p:cNvCxnSpPr>
            <a:cxnSpLocks/>
          </p:cNvCxnSpPr>
          <p:nvPr/>
        </p:nvCxnSpPr>
        <p:spPr>
          <a:xfrm flipH="1">
            <a:off x="179514" y="3789040"/>
            <a:ext cx="8964486" cy="0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eanLine Vertical 634433568119250636"/>
          <p:cNvCxnSpPr>
            <a:cxnSpLocks/>
          </p:cNvCxnSpPr>
          <p:nvPr/>
        </p:nvCxnSpPr>
        <p:spPr>
          <a:xfrm flipV="1">
            <a:off x="4211960" y="764704"/>
            <a:ext cx="0" cy="6093296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512" y="908720"/>
            <a:ext cx="4000528" cy="432048"/>
          </a:xfrm>
          <a:prstGeom prst="rect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ИСХОДНЫЕ  ДАННЫЕ</a:t>
            </a:r>
          </a:p>
        </p:txBody>
      </p:sp>
      <p:sp>
        <p:nvSpPr>
          <p:cNvPr id="18" name="Joined 2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79512" y="1412776"/>
            <a:ext cx="2088232" cy="36004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Увеличение количества киосков</a:t>
            </a:r>
          </a:p>
        </p:txBody>
      </p:sp>
      <p:sp>
        <p:nvSpPr>
          <p:cNvPr id="19" name="Joined 2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79512" y="1844824"/>
            <a:ext cx="2088232" cy="36004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Развитие мобильной торговли</a:t>
            </a:r>
          </a:p>
        </p:txBody>
      </p:sp>
      <p:sp>
        <p:nvSpPr>
          <p:cNvPr id="21" name="Joined 2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483768" y="1844824"/>
            <a:ext cx="1659604" cy="36004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dirty="0" smtClean="0"/>
              <a:t>1000 объектов  </a:t>
            </a:r>
            <a:endParaRPr lang="ru-RU" sz="1400" b="1" dirty="0" smtClean="0">
              <a:solidFill>
                <a:srgbClr val="FF0000"/>
              </a:solidFill>
            </a:endParaRPr>
          </a:p>
        </p:txBody>
      </p:sp>
      <p:sp>
        <p:nvSpPr>
          <p:cNvPr id="24" name="Joined 2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483768" y="1412776"/>
            <a:ext cx="1659604" cy="36004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dirty="0" smtClean="0"/>
              <a:t>1000 объектов</a:t>
            </a:r>
          </a:p>
        </p:txBody>
      </p:sp>
      <p:sp>
        <p:nvSpPr>
          <p:cNvPr id="29" name="Joined 2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79512" y="2276872"/>
            <a:ext cx="2088232" cy="576064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Развитие автоматизированной торговли</a:t>
            </a:r>
          </a:p>
        </p:txBody>
      </p:sp>
      <p:sp>
        <p:nvSpPr>
          <p:cNvPr id="30" name="Joined 2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483768" y="2276872"/>
            <a:ext cx="1659604" cy="576064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dirty="0" smtClean="0"/>
              <a:t>10000 объектов  </a:t>
            </a:r>
            <a:endParaRPr lang="ru-RU" sz="1400" b="1" dirty="0" smtClean="0">
              <a:solidFill>
                <a:srgbClr val="FF0000"/>
              </a:solidFill>
            </a:endParaRPr>
          </a:p>
        </p:txBody>
      </p:sp>
      <p:sp>
        <p:nvSpPr>
          <p:cNvPr id="33" name="Joined 2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79512" y="2924944"/>
            <a:ext cx="2088232" cy="35719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Налоговые начисления</a:t>
            </a:r>
          </a:p>
        </p:txBody>
      </p:sp>
      <p:sp>
        <p:nvSpPr>
          <p:cNvPr id="34" name="Joined 2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483768" y="2924944"/>
            <a:ext cx="1642504" cy="35719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dirty="0" smtClean="0"/>
              <a:t>1 % от выручки</a:t>
            </a:r>
            <a:endParaRPr lang="ru-RU" sz="1400" b="1" dirty="0" smtClean="0">
              <a:solidFill>
                <a:srgbClr val="FF0000"/>
              </a:solidFill>
            </a:endParaRPr>
          </a:p>
        </p:txBody>
      </p:sp>
      <p:sp>
        <p:nvSpPr>
          <p:cNvPr id="37" name="Прямоугольник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9512" y="3861048"/>
            <a:ext cx="3960440" cy="504056"/>
          </a:xfrm>
          <a:prstGeom prst="rect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ЭКОНОМИЧЕСКИЙ ЭФФЕКТ ОТ  </a:t>
            </a:r>
          </a:p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УВЕЛИЧЕНИЯ КИОСКОВ</a:t>
            </a:r>
          </a:p>
        </p:txBody>
      </p:sp>
      <p:sp>
        <p:nvSpPr>
          <p:cNvPr id="38" name="Joined 22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79512" y="4509120"/>
            <a:ext cx="2088232" cy="43204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Плата за размещение (год)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9" name="Joined 22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516258" y="4509120"/>
            <a:ext cx="1551686" cy="407665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r"/>
            <a:r>
              <a:rPr lang="ru-RU" b="1" dirty="0" smtClean="0"/>
              <a:t>366 млн. руб.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>
            <a:spLocks/>
          </p:cNvSpPr>
          <p:nvPr>
            <p:custDataLst>
              <p:tags r:id="rId14"/>
            </p:custDataLst>
          </p:nvPr>
        </p:nvSpPr>
        <p:spPr>
          <a:xfrm>
            <a:off x="179512" y="5877272"/>
            <a:ext cx="208823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Инвестиции в оборудование	</a:t>
            </a:r>
          </a:p>
        </p:txBody>
      </p:sp>
      <p:sp>
        <p:nvSpPr>
          <p:cNvPr id="47" name="Joined 22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179512" y="5013176"/>
            <a:ext cx="2088232" cy="288032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УСН + НДФЛ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9" name="Joined 22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2516258" y="5013177"/>
            <a:ext cx="1551686" cy="288031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55 млн. руб. </a:t>
            </a:r>
          </a:p>
        </p:txBody>
      </p:sp>
      <p:sp>
        <p:nvSpPr>
          <p:cNvPr id="50" name="Прямоугольник 49"/>
          <p:cNvSpPr>
            <a:spLocks/>
          </p:cNvSpPr>
          <p:nvPr>
            <p:custDataLst>
              <p:tags r:id="rId17"/>
            </p:custDataLst>
          </p:nvPr>
        </p:nvSpPr>
        <p:spPr>
          <a:xfrm>
            <a:off x="2516258" y="5877272"/>
            <a:ext cx="155168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500 млн.</a:t>
            </a: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руб. </a:t>
            </a:r>
          </a:p>
        </p:txBody>
      </p:sp>
      <p:sp>
        <p:nvSpPr>
          <p:cNvPr id="46" name="Прямоугольник 45"/>
          <p:cNvSpPr>
            <a:spLocks/>
          </p:cNvSpPr>
          <p:nvPr>
            <p:custDataLst>
              <p:tags r:id="rId18"/>
            </p:custDataLst>
          </p:nvPr>
        </p:nvSpPr>
        <p:spPr>
          <a:xfrm>
            <a:off x="179512" y="3356992"/>
            <a:ext cx="208823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Инвестиции в оборудование	</a:t>
            </a:r>
          </a:p>
        </p:txBody>
      </p:sp>
      <p:sp>
        <p:nvSpPr>
          <p:cNvPr id="53" name="Прямоугольник 52"/>
          <p:cNvSpPr>
            <a:spLocks/>
          </p:cNvSpPr>
          <p:nvPr>
            <p:custDataLst>
              <p:tags r:id="rId19"/>
            </p:custDataLst>
          </p:nvPr>
        </p:nvSpPr>
        <p:spPr>
          <a:xfrm>
            <a:off x="2483768" y="3356992"/>
            <a:ext cx="165618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Ср. стоимость оборудования</a:t>
            </a:r>
          </a:p>
        </p:txBody>
      </p:sp>
      <p:sp>
        <p:nvSpPr>
          <p:cNvPr id="54" name="Joined 22"/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179512" y="5373216"/>
            <a:ext cx="2088232" cy="43204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Количество рабочих мест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5" name="Joined 22"/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516258" y="5373216"/>
            <a:ext cx="1551686" cy="407665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2 000 чел.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85438" y="4291956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7584" y="1988840"/>
            <a:ext cx="7632848" cy="324036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283968" y="908720"/>
            <a:ext cx="4392488" cy="432048"/>
          </a:xfrm>
          <a:prstGeom prst="rect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ЭКОНОМИЧЕСКИЙ ЭФФЕКТ  ОТ  РАЗВИТИЯ АВТОМАТИЗИРОВАННОЙ ТОРГОВЛИ</a:t>
            </a:r>
          </a:p>
        </p:txBody>
      </p:sp>
      <p:sp>
        <p:nvSpPr>
          <p:cNvPr id="52" name="Joined 22"/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4283968" y="1412776"/>
            <a:ext cx="2304256" cy="43204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Плата за размещение (год)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6" name="Joined 22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6732240" y="1412776"/>
            <a:ext cx="1872208" cy="407665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300 млн. руб.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>
            <a:spLocks/>
          </p:cNvSpPr>
          <p:nvPr>
            <p:custDataLst>
              <p:tags r:id="rId25"/>
            </p:custDataLst>
          </p:nvPr>
        </p:nvSpPr>
        <p:spPr>
          <a:xfrm>
            <a:off x="4283968" y="2924944"/>
            <a:ext cx="2304256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Инвестиции в оборудование	</a:t>
            </a:r>
          </a:p>
        </p:txBody>
      </p:sp>
      <p:sp>
        <p:nvSpPr>
          <p:cNvPr id="60" name="Joined 22"/>
          <p:cNvSpPr txBox="1">
            <a:spLocks/>
          </p:cNvSpPr>
          <p:nvPr>
            <p:custDataLst>
              <p:tags r:id="rId26"/>
            </p:custDataLst>
          </p:nvPr>
        </p:nvSpPr>
        <p:spPr bwMode="auto">
          <a:xfrm>
            <a:off x="6732240" y="1916832"/>
            <a:ext cx="1857152" cy="407665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75 млн. руб.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2" name="Joined 22"/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4283968" y="1916832"/>
            <a:ext cx="2304256" cy="43204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УСН  + НДФЛ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7" name="Joined 22"/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4355976" y="4509120"/>
            <a:ext cx="2358024" cy="43204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Плата за размещение (год)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8" name="Joined 22"/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6876826" y="4509120"/>
            <a:ext cx="1727622" cy="407665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366 млн. руб.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9" name="Прямоугольник 68"/>
          <p:cNvSpPr>
            <a:spLocks/>
          </p:cNvSpPr>
          <p:nvPr>
            <p:custDataLst>
              <p:tags r:id="rId30"/>
            </p:custDataLst>
          </p:nvPr>
        </p:nvSpPr>
        <p:spPr>
          <a:xfrm>
            <a:off x="4355976" y="6021288"/>
            <a:ext cx="2375124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Инвестиции в оборудование	</a:t>
            </a:r>
          </a:p>
        </p:txBody>
      </p:sp>
      <p:sp>
        <p:nvSpPr>
          <p:cNvPr id="70" name="Joined 22"/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4355976" y="5013176"/>
            <a:ext cx="2358024" cy="43204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УСН + НДФЛ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72" name="Joined 22"/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6876826" y="5013176"/>
            <a:ext cx="1727622" cy="407665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55 млн. руб.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6875116" y="6021288"/>
            <a:ext cx="1729332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1 млрд.</a:t>
            </a: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руб. </a:t>
            </a:r>
          </a:p>
        </p:txBody>
      </p:sp>
      <p:sp>
        <p:nvSpPr>
          <p:cNvPr id="79" name="Прямоугольник 1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283968" y="3861048"/>
            <a:ext cx="4392488" cy="504056"/>
          </a:xfrm>
          <a:prstGeom prst="rect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ЭКОНОМИЧЕСКИЙ ЭФФЕКТ  ОТ</a:t>
            </a:r>
          </a:p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РАЗВИТИЯ МОБИЛЬНОЙ ТОРГОВЛИ</a:t>
            </a:r>
          </a:p>
        </p:txBody>
      </p:sp>
      <p:sp>
        <p:nvSpPr>
          <p:cNvPr id="80" name="Joined 22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4355976" y="5517232"/>
            <a:ext cx="2375124" cy="43204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Количество рабочих мест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1" name="Joined 22"/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6875116" y="5517232"/>
            <a:ext cx="1729332" cy="407665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2 000 чел.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2" name="Joined 2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4283968" y="2420888"/>
            <a:ext cx="2304256" cy="43204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Количество рабочих мест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3" name="Joined 22"/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6732240" y="2420888"/>
            <a:ext cx="1872208" cy="407665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b="1" dirty="0" smtClean="0"/>
              <a:t>1 000 чел.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80" name="Прямоугольник 179"/>
          <p:cNvSpPr>
            <a:spLocks/>
          </p:cNvSpPr>
          <p:nvPr>
            <p:custDataLst>
              <p:tags r:id="rId39"/>
            </p:custDataLst>
          </p:nvPr>
        </p:nvSpPr>
        <p:spPr>
          <a:xfrm>
            <a:off x="6767736" y="2924944"/>
            <a:ext cx="183671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1,5 млрд.  руб.	</a:t>
            </a:r>
          </a:p>
        </p:txBody>
      </p:sp>
    </p:spTree>
    <p:extLst>
      <p:ext uri="{BB962C8B-B14F-4D97-AF65-F5344CB8AC3E}">
        <p14:creationId xmlns="" xmlns:p14="http://schemas.microsoft.com/office/powerpoint/2010/main" val="2677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04664"/>
            <a:ext cx="7992888" cy="4154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700" b="1" dirty="0" smtClean="0">
                <a:solidFill>
                  <a:srgbClr val="832521"/>
                </a:solidFill>
              </a:rPr>
              <a:t>ЭКОНОМИЧЕСКАЯ ОБОСНОВАННОСТЬ КОНЦЕПЦИИ</a:t>
            </a:r>
            <a:endParaRPr lang="ru-RU" altLang="de-DE" sz="2700" b="1" dirty="0">
              <a:solidFill>
                <a:srgbClr val="8325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b="1" dirty="0">
              <a:solidFill>
                <a:srgbClr val="832521"/>
              </a:solidFill>
            </a:endParaRPr>
          </a:p>
        </p:txBody>
      </p:sp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179512" y="836712"/>
          <a:ext cx="7848872" cy="53778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1728192"/>
                <a:gridCol w="1584176"/>
                <a:gridCol w="1382748"/>
                <a:gridCol w="1137532"/>
              </a:tblGrid>
              <a:tr h="1241382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Экономический эффект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Существующее</a:t>
                      </a:r>
                      <a:r>
                        <a:rPr lang="ru-RU" sz="1800" baseline="0" dirty="0" smtClean="0"/>
                        <a:t> положение</a:t>
                      </a:r>
                      <a:r>
                        <a:rPr lang="ru-RU" sz="1800" dirty="0" smtClean="0"/>
                        <a:t>, руб.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Размещение</a:t>
                      </a:r>
                      <a:r>
                        <a:rPr lang="ru-RU" sz="1800" baseline="0" dirty="0" smtClean="0"/>
                        <a:t> новых объектов, руб.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Перерасчет после 2015 года, руб.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ИТОГО,</a:t>
                      </a:r>
                      <a:r>
                        <a:rPr lang="ru-RU" sz="1800" baseline="0" dirty="0" smtClean="0"/>
                        <a:t> руб.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06256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Плата в бюджет,</a:t>
                      </a:r>
                    </a:p>
                    <a:p>
                      <a:r>
                        <a:rPr lang="ru-RU" sz="1800" b="0" dirty="0" smtClean="0"/>
                        <a:t>в</a:t>
                      </a:r>
                      <a:r>
                        <a:rPr lang="ru-RU" sz="1800" b="0" baseline="0" dirty="0" smtClean="0"/>
                        <a:t> год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0,7 млрд.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/>
                        <a:t>+</a:t>
                      </a:r>
                      <a:r>
                        <a:rPr lang="ru-RU" sz="1800" b="0" kern="1200" dirty="0" smtClean="0"/>
                        <a:t> 1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/>
                        <a:t>+ </a:t>
                      </a:r>
                      <a:r>
                        <a:rPr lang="ru-RU" sz="1800" b="0" kern="1200" dirty="0" smtClean="0"/>
                        <a:t>1,3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3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6256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Налоги, в год (УСН+НДФЛ)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0,33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/>
                        <a:t>+</a:t>
                      </a:r>
                      <a:r>
                        <a:rPr lang="ru-RU" sz="1800" b="0" kern="1200" dirty="0" smtClean="0"/>
                        <a:t> 0,185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-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0,5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78873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Инвестиции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3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/>
                        <a:t>+</a:t>
                      </a:r>
                      <a:r>
                        <a:rPr lang="ru-RU" sz="1800" b="0" kern="1200" dirty="0" smtClean="0"/>
                        <a:t>  3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-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6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25904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Нелегальные</a:t>
                      </a:r>
                      <a:r>
                        <a:rPr lang="ru-RU" sz="1800" b="0" baseline="0" dirty="0" smtClean="0"/>
                        <a:t> платежи, в год (несанкционированная торговля)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1,2 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600" b="0" kern="1200" dirty="0" smtClean="0"/>
                        <a:t>0</a:t>
                      </a:r>
                      <a:endParaRPr lang="ru-RU" sz="3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-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0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25904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Нелегальные</a:t>
                      </a:r>
                      <a:r>
                        <a:rPr lang="ru-RU" sz="1800" b="0" baseline="0" dirty="0" smtClean="0"/>
                        <a:t> платежи, в год (заниженная ставка аренды) 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1,1 млрд.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-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000" b="0" kern="1200" dirty="0" smtClean="0"/>
                        <a:t>0</a:t>
                      </a:r>
                      <a:endParaRPr lang="ru-RU" sz="4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/>
                        <a:t>0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77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786578" y="1071546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43808" y="2636912"/>
            <a:ext cx="2880320" cy="1728192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504" y="404664"/>
            <a:ext cx="7992888" cy="7848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700" b="1" dirty="0" smtClean="0">
                <a:solidFill>
                  <a:srgbClr val="832521"/>
                </a:solidFill>
              </a:rPr>
              <a:t> </a:t>
            </a:r>
            <a:r>
              <a:rPr lang="ru-RU" altLang="de-DE" sz="2400" b="1" dirty="0" smtClean="0">
                <a:solidFill>
                  <a:srgbClr val="832521"/>
                </a:solidFill>
              </a:rPr>
              <a:t>ПУТИ РЕШЕНИЯ ПРОБЛЕМЫ НЕСАНКЦИОНИРОВАННОЙ ТОРГОВЛИ</a:t>
            </a:r>
            <a:endParaRPr lang="ru-RU" altLang="de-DE" sz="2700" b="1" dirty="0">
              <a:solidFill>
                <a:srgbClr val="8325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b="1" dirty="0">
              <a:solidFill>
                <a:srgbClr val="832521"/>
              </a:solidFill>
            </a:endParaRPr>
          </a:p>
        </p:txBody>
      </p:sp>
      <p:sp>
        <p:nvSpPr>
          <p:cNvPr id="32" name="Joined 2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364088" y="692696"/>
            <a:ext cx="3312368" cy="2880320"/>
          </a:xfrm>
          <a:prstGeom prst="ellipse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36000" tIns="36000" rIns="36000" bIns="36000" anchor="ctr"/>
          <a:lstStyle/>
          <a:p>
            <a:pPr algn="ctr"/>
            <a:r>
              <a:rPr lang="ru-RU" sz="1200" b="1" dirty="0" smtClean="0"/>
              <a:t>СОХРАНЕНИЕ И УВЕЛИЧЕНИЕ КОЛИЧЕСТВА ОБЪЕКТОВ НЕСАНКЦИОНИРОВАННОЙ ТОРГОВЛИ: </a:t>
            </a:r>
          </a:p>
          <a:p>
            <a:r>
              <a:rPr lang="en-US" sz="1200" b="1" dirty="0" smtClean="0"/>
              <a:t> </a:t>
            </a:r>
            <a:r>
              <a:rPr lang="ru-RU" sz="1600" b="1" dirty="0" smtClean="0"/>
              <a:t>2 000 </a:t>
            </a:r>
            <a:r>
              <a:rPr lang="ru-RU" sz="1200" b="1" dirty="0" smtClean="0"/>
              <a:t>несанкционированных объектов торговли  и более</a:t>
            </a:r>
          </a:p>
          <a:p>
            <a:r>
              <a:rPr lang="ru-RU" sz="1200" b="1" dirty="0" smtClean="0"/>
              <a:t>Потеря </a:t>
            </a:r>
            <a:r>
              <a:rPr lang="ru-RU" sz="1600" b="1" dirty="0" smtClean="0"/>
              <a:t>1,2 млрд. руб.  </a:t>
            </a:r>
            <a:r>
              <a:rPr lang="ru-RU" sz="1200" b="1" dirty="0" smtClean="0"/>
              <a:t>(плата за размещение) </a:t>
            </a:r>
          </a:p>
          <a:p>
            <a:r>
              <a:rPr lang="ru-RU" sz="1200" b="1" dirty="0" smtClean="0"/>
              <a:t> Потеря </a:t>
            </a:r>
            <a:r>
              <a:rPr lang="ru-RU" sz="1600" b="1" dirty="0" smtClean="0"/>
              <a:t>90 млн. руб. </a:t>
            </a:r>
            <a:r>
              <a:rPr lang="ru-RU" sz="1200" b="1" dirty="0" smtClean="0"/>
              <a:t>налоговых поступлений </a:t>
            </a:r>
            <a:endParaRPr lang="ru-RU" sz="1400" b="1" dirty="0" smtClean="0"/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1" name="Прямоугольник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512" y="1556792"/>
            <a:ext cx="3672408" cy="3600400"/>
          </a:xfrm>
          <a:prstGeom prst="ellipse">
            <a:avLst/>
          </a:prstGeom>
          <a:solidFill>
            <a:srgbClr val="FF0000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НЕСАНКЦИОНИРОВАННАЯ ТОРГОВЛЯ  в Москве  </a:t>
            </a:r>
          </a:p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(на октябрь  2012 года):</a:t>
            </a:r>
          </a:p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2 000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несанкционированных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торговых объектов* </a:t>
            </a:r>
          </a:p>
        </p:txBody>
      </p:sp>
      <p:sp>
        <p:nvSpPr>
          <p:cNvPr id="50" name="Joined 2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364088" y="3717032"/>
            <a:ext cx="3456384" cy="2808312"/>
          </a:xfrm>
          <a:prstGeom prst="ellipse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36000" tIns="36000" rIns="36000" bIns="36000" anchor="ctr"/>
          <a:lstStyle/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РАЗМЕЩЕНИЕ ТОРГОВЫХ ОБЪЕКТОВ НА ЗАКОННЫХ ОСНОВАНИЯХ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1600" b="1" dirty="0" smtClean="0"/>
              <a:t>2000</a:t>
            </a:r>
            <a:r>
              <a:rPr lang="ru-RU" sz="1200" b="1" dirty="0" smtClean="0"/>
              <a:t> объектов нестационарной розничной торговли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Поступление в бюджет около        </a:t>
            </a:r>
            <a:r>
              <a:rPr lang="ru-RU" sz="1600" b="1" dirty="0" smtClean="0"/>
              <a:t>  1 млрд. руб. в год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Инвестиции  </a:t>
            </a:r>
            <a:r>
              <a:rPr lang="ru-RU" sz="1600" b="1" dirty="0" smtClean="0"/>
              <a:t>1,5 млрд. руб.  </a:t>
            </a:r>
            <a:endParaRPr lang="en-US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</p:txBody>
      </p:sp>
      <p:sp>
        <p:nvSpPr>
          <p:cNvPr id="54" name="Прямоугольник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2120" y="4581128"/>
            <a:ext cx="288032" cy="288032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6" name="Прямоугольник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80112" y="1628800"/>
            <a:ext cx="288032" cy="288032"/>
          </a:xfrm>
          <a:prstGeom prst="mathMin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0" y="6596063"/>
            <a:ext cx="774309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100" dirty="0" smtClean="0">
                <a:solidFill>
                  <a:prstClr val="white"/>
                </a:solidFill>
                <a:ea typeface="MS PGothic" pitchFamily="34" charset="-128"/>
                <a:cs typeface="Times New Roman" pitchFamily="18" charset="0"/>
              </a:rPr>
              <a:t>* Без учета  несанкционированных ярмарок и рынков, несанкционированной торговли с рук</a:t>
            </a:r>
            <a:endParaRPr lang="en-GB" sz="1100" dirty="0">
              <a:solidFill>
                <a:prstClr val="white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8" name="Прямоугольник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80112" y="2060848"/>
            <a:ext cx="288032" cy="288032"/>
          </a:xfrm>
          <a:prstGeom prst="mathMin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9" name="Прямоугольник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52120" y="5229200"/>
            <a:ext cx="288032" cy="288032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2" name="Прямоугольник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24128" y="5733256"/>
            <a:ext cx="288032" cy="288032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3" name="Блок-схема: альтернативный процесс 62"/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0" y="5301208"/>
            <a:ext cx="5292080" cy="122413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ЛЕГАЛИЗАЦИЯ </a:t>
            </a:r>
            <a:r>
              <a:rPr lang="ru-RU" b="1" dirty="0" smtClean="0">
                <a:solidFill>
                  <a:schemeClr val="tx1"/>
                </a:solidFill>
              </a:rPr>
              <a:t>ПРЕДПРИНИМАТЕЛЬСКОЙ ДЕЯТЕЛЬНОСТИ  МОЖЕТ УВЕЛИЧИТЬ ПРЯМЫЕ ПОСТУПЛЕНИЯ В БЮДЖЕТ В 2013 ГОДУ на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1 МЛРД. РУБ</a:t>
            </a:r>
            <a:r>
              <a:rPr lang="ru-RU" sz="1400" b="1" dirty="0" smtClean="0">
                <a:solidFill>
                  <a:schemeClr val="tx1"/>
                </a:solidFill>
              </a:rPr>
              <a:t>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80112" y="2492896"/>
            <a:ext cx="288032" cy="288032"/>
          </a:xfrm>
          <a:prstGeom prst="mathMin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" name="Стрелка вправо 38"/>
          <p:cNvSpPr>
            <a:spLocks/>
          </p:cNvSpPr>
          <p:nvPr>
            <p:custDataLst>
              <p:tags r:id="rId12"/>
            </p:custDataLst>
          </p:nvPr>
        </p:nvSpPr>
        <p:spPr>
          <a:xfrm rot="20813215">
            <a:off x="3143894" y="1872934"/>
            <a:ext cx="2267277" cy="100164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Вариант 1  </a:t>
            </a:r>
          </a:p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«Статус – </a:t>
            </a:r>
            <a:r>
              <a:rPr lang="ru-RU" sz="1400" b="1" dirty="0" err="1" smtClean="0">
                <a:solidFill>
                  <a:schemeClr val="tx1"/>
                </a:solidFill>
                <a:cs typeface="Arial" pitchFamily="34" charset="0"/>
              </a:rPr>
              <a:t>кво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»	</a:t>
            </a:r>
          </a:p>
        </p:txBody>
      </p:sp>
      <p:sp>
        <p:nvSpPr>
          <p:cNvPr id="51" name="Стрелка вправо 50"/>
          <p:cNvSpPr>
            <a:spLocks/>
          </p:cNvSpPr>
          <p:nvPr>
            <p:custDataLst>
              <p:tags r:id="rId13"/>
            </p:custDataLst>
          </p:nvPr>
        </p:nvSpPr>
        <p:spPr>
          <a:xfrm rot="989294">
            <a:off x="2996799" y="3937927"/>
            <a:ext cx="2559698" cy="107508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Вариант 2</a:t>
            </a:r>
          </a:p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«Принятие Концепции» </a:t>
            </a:r>
          </a:p>
        </p:txBody>
      </p:sp>
      <p:grpSp>
        <p:nvGrpSpPr>
          <p:cNvPr id="21" name="Group 102"/>
          <p:cNvGrpSpPr>
            <a:grpSpLocks/>
          </p:cNvGrpSpPr>
          <p:nvPr/>
        </p:nvGrpSpPr>
        <p:grpSpPr bwMode="auto">
          <a:xfrm>
            <a:off x="0" y="5085184"/>
            <a:ext cx="432048" cy="1340768"/>
            <a:chOff x="4014" y="1676"/>
            <a:chExt cx="186" cy="623"/>
          </a:xfrm>
          <a:solidFill>
            <a:srgbClr val="C00000"/>
          </a:solidFill>
        </p:grpSpPr>
        <p:sp>
          <p:nvSpPr>
            <p:cNvPr id="22" name="AutoShape 103"/>
            <p:cNvSpPr>
              <a:spLocks noChangeArrowheads="1"/>
            </p:cNvSpPr>
            <p:nvPr/>
          </p:nvSpPr>
          <p:spPr bwMode="auto">
            <a:xfrm flipV="1">
              <a:off x="4014" y="1676"/>
              <a:ext cx="186" cy="463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3" name="Oval 104"/>
            <p:cNvSpPr>
              <a:spLocks noChangeArrowheads="1"/>
            </p:cNvSpPr>
            <p:nvPr/>
          </p:nvSpPr>
          <p:spPr bwMode="auto">
            <a:xfrm>
              <a:off x="4055" y="2194"/>
              <a:ext cx="105" cy="10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677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786578" y="1071546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43808" y="2636912"/>
            <a:ext cx="2880320" cy="1728192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496" y="404664"/>
            <a:ext cx="7992888" cy="7848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700" b="1" dirty="0" smtClean="0">
                <a:solidFill>
                  <a:srgbClr val="832521"/>
                </a:solidFill>
              </a:rPr>
              <a:t> </a:t>
            </a:r>
            <a:r>
              <a:rPr lang="ru-RU" altLang="de-DE" sz="2400" b="1" dirty="0" smtClean="0">
                <a:solidFill>
                  <a:srgbClr val="832521"/>
                </a:solidFill>
              </a:rPr>
              <a:t>ПУТИ РЕШЕНИЯ ПРОБЛЕМЫ УВЕЛИЧЕНИЯ ТОРГОВЫХ     </a:t>
            </a:r>
          </a:p>
          <a:p>
            <a:pPr defTabSz="330200" eaLnBrk="0" hangingPunct="0">
              <a:buFont typeface="Arial" charset="0"/>
              <a:buNone/>
            </a:pPr>
            <a:r>
              <a:rPr lang="ru-RU" altLang="de-DE" sz="2400" b="1" dirty="0" smtClean="0">
                <a:solidFill>
                  <a:srgbClr val="832521"/>
                </a:solidFill>
              </a:rPr>
              <a:t> ПЛОЩАДЕЙ </a:t>
            </a:r>
            <a:endParaRPr lang="ru-RU" altLang="de-DE" sz="2700" b="1" dirty="0">
              <a:solidFill>
                <a:srgbClr val="8325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b="1" dirty="0">
              <a:solidFill>
                <a:srgbClr val="832521"/>
              </a:solidFill>
            </a:endParaRPr>
          </a:p>
        </p:txBody>
      </p:sp>
      <p:sp>
        <p:nvSpPr>
          <p:cNvPr id="32" name="Joined 2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148064" y="836712"/>
            <a:ext cx="3600400" cy="2880320"/>
          </a:xfrm>
          <a:prstGeom prst="ellipse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36000" tIns="36000" rIns="36000" bIns="36000" anchor="ctr"/>
          <a:lstStyle/>
          <a:p>
            <a:pPr algn="ctr"/>
            <a:r>
              <a:rPr lang="ru-RU" sz="1400" b="1" dirty="0" smtClean="0"/>
              <a:t>СОХРАНЕНИЕ СУЩЕСТВУЮЩЕГО КОЛИЧЕСТВА ОБЪЕКТОВ: </a:t>
            </a:r>
          </a:p>
          <a:p>
            <a:r>
              <a:rPr lang="ru-RU" sz="1600" b="1" dirty="0" smtClean="0"/>
              <a:t>Стоимость товаров на 30% выше </a:t>
            </a:r>
            <a:endParaRPr lang="ru-RU" sz="1200" b="1" dirty="0" smtClean="0"/>
          </a:p>
          <a:p>
            <a:r>
              <a:rPr lang="ru-RU" sz="1600" b="1" dirty="0" smtClean="0"/>
              <a:t>Усугубление транспортных проблем («дальние покупки»)</a:t>
            </a:r>
          </a:p>
          <a:p>
            <a:r>
              <a:rPr lang="ru-RU" sz="1200" b="1" dirty="0" smtClean="0"/>
              <a:t> </a:t>
            </a:r>
            <a:endParaRPr lang="ru-RU" sz="1400" b="1" dirty="0" smtClean="0"/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1" name="Прямоугольник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96" y="1556792"/>
            <a:ext cx="3672408" cy="3600400"/>
          </a:xfrm>
          <a:prstGeom prst="ellipse">
            <a:avLst/>
          </a:prstGeom>
          <a:solidFill>
            <a:srgbClr val="FF0000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ПРОБЛЕМА ДЕФИЦИТА ТОРГОВЫХ ПЛОЩАДЕЙ </a:t>
            </a:r>
          </a:p>
        </p:txBody>
      </p:sp>
      <p:sp>
        <p:nvSpPr>
          <p:cNvPr id="50" name="Joined 2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148064" y="3501008"/>
            <a:ext cx="3744416" cy="3096344"/>
          </a:xfrm>
          <a:prstGeom prst="ellipse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36000" tIns="36000" rIns="36000" bIns="36000" anchor="ctr"/>
          <a:lstStyle/>
          <a:p>
            <a:pPr algn="ctr"/>
            <a:endParaRPr lang="ru-RU" sz="12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УВЕЛИЧЕНИЕ КОЛИЧЕСТВА ТОРГОВЫХ ПЛОЩАДЕЙ</a:t>
            </a:r>
          </a:p>
          <a:p>
            <a:pPr algn="ctr"/>
            <a:endParaRPr lang="ru-RU" sz="1200" b="1" dirty="0" smtClean="0"/>
          </a:p>
          <a:p>
            <a:pPr algn="ctr"/>
            <a:r>
              <a:rPr lang="ru-RU" sz="1600" b="1" dirty="0" smtClean="0"/>
              <a:t>Увеличение доступности  продуктов питания</a:t>
            </a:r>
          </a:p>
          <a:p>
            <a:pPr algn="ctr"/>
            <a:r>
              <a:rPr lang="ru-RU" sz="1600" b="1" dirty="0" smtClean="0"/>
              <a:t>Обеспечение комфортной инфраструктуры </a:t>
            </a:r>
          </a:p>
          <a:p>
            <a:pPr algn="ctr"/>
            <a:r>
              <a:rPr lang="ru-RU" sz="1600" b="1" dirty="0" smtClean="0"/>
              <a:t>Увеличение поступлений в бюджет на  1 млрд. руб.</a:t>
            </a:r>
          </a:p>
          <a:p>
            <a:pPr algn="ctr"/>
            <a:r>
              <a:rPr lang="ru-RU" sz="1600" b="1" dirty="0" smtClean="0"/>
              <a:t>Инвестиции  3 млрд. руб.  </a:t>
            </a:r>
            <a:endParaRPr lang="en-US" sz="16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</p:txBody>
      </p:sp>
      <p:sp>
        <p:nvSpPr>
          <p:cNvPr id="54" name="Прямоугольник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36096" y="4437112"/>
            <a:ext cx="288032" cy="288032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6" name="Прямоугольник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64088" y="1628800"/>
            <a:ext cx="288032" cy="288032"/>
          </a:xfrm>
          <a:prstGeom prst="mathMin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8" name="Прямоугольник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4088" y="2132856"/>
            <a:ext cx="288032" cy="288032"/>
          </a:xfrm>
          <a:prstGeom prst="mathMin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9" name="Прямоугольник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36096" y="5445224"/>
            <a:ext cx="288032" cy="288032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2" name="Прямоугольник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80112" y="5949280"/>
            <a:ext cx="288032" cy="288032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" name="Стрелка вправо 38"/>
          <p:cNvSpPr>
            <a:spLocks/>
          </p:cNvSpPr>
          <p:nvPr>
            <p:custDataLst>
              <p:tags r:id="rId10"/>
            </p:custDataLst>
          </p:nvPr>
        </p:nvSpPr>
        <p:spPr>
          <a:xfrm rot="20813215">
            <a:off x="2759788" y="1908806"/>
            <a:ext cx="2589681" cy="105543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Вариант 1  </a:t>
            </a:r>
          </a:p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«Статус – </a:t>
            </a:r>
            <a:r>
              <a:rPr lang="ru-RU" sz="1400" b="1" dirty="0" err="1" smtClean="0">
                <a:solidFill>
                  <a:schemeClr val="tx1"/>
                </a:solidFill>
                <a:cs typeface="Arial" pitchFamily="34" charset="0"/>
              </a:rPr>
              <a:t>кво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»	</a:t>
            </a:r>
          </a:p>
        </p:txBody>
      </p:sp>
      <p:sp>
        <p:nvSpPr>
          <p:cNvPr id="51" name="Стрелка вправо 50"/>
          <p:cNvSpPr>
            <a:spLocks/>
          </p:cNvSpPr>
          <p:nvPr>
            <p:custDataLst>
              <p:tags r:id="rId11"/>
            </p:custDataLst>
          </p:nvPr>
        </p:nvSpPr>
        <p:spPr>
          <a:xfrm rot="989294">
            <a:off x="2647123" y="4071838"/>
            <a:ext cx="2765273" cy="107508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 anchorCtr="0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Вариант 2</a:t>
            </a:r>
          </a:p>
          <a:p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«Увеличение кол-ва объектов» </a:t>
            </a:r>
          </a:p>
        </p:txBody>
      </p:sp>
      <p:sp>
        <p:nvSpPr>
          <p:cNvPr id="16" name="Прямоугольник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36096" y="4941168"/>
            <a:ext cx="288032" cy="288032"/>
          </a:xfrm>
          <a:prstGeom prst="mathPlus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677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Rectangle 38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586754" name="think-cell Slide" r:id="rId21" imgW="0" imgH="0" progId="">
              <p:embed/>
            </p:oleObj>
          </a:graphicData>
        </a:graphic>
      </p:graphicFrame>
      <p:sp>
        <p:nvSpPr>
          <p:cNvPr id="74755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221088"/>
            <a:ext cx="9144000" cy="243205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4758" name="Picture 28" descr="27985248449(1).jp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2" cstate="print">
            <a:grayscl/>
          </a:blip>
          <a:srcRect/>
          <a:stretch>
            <a:fillRect/>
          </a:stretch>
        </p:blipFill>
        <p:spPr bwMode="auto">
          <a:xfrm>
            <a:off x="3059832" y="4077072"/>
            <a:ext cx="3048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26" descr="0007363486O-849x565.jp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3" cstate="print">
            <a:lum bright="10000"/>
            <a:grayscl/>
          </a:blip>
          <a:srcRect/>
          <a:stretch>
            <a:fillRect/>
          </a:stretch>
        </p:blipFill>
        <p:spPr bwMode="auto">
          <a:xfrm>
            <a:off x="0" y="4077072"/>
            <a:ext cx="3059832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9" descr="6044319937.jp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4" cstate="print">
            <a:grayscl/>
          </a:blip>
          <a:srcRect/>
          <a:stretch>
            <a:fillRect/>
          </a:stretch>
        </p:blipFill>
        <p:spPr bwMode="auto">
          <a:xfrm>
            <a:off x="6096000" y="3933056"/>
            <a:ext cx="3048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08783" y="6629810"/>
            <a:ext cx="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4762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28186" y="6629810"/>
            <a:ext cx="6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4763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381329"/>
            <a:ext cx="9144000" cy="476672"/>
          </a:xfrm>
          <a:prstGeom prst="rect">
            <a:avLst/>
          </a:prstGeom>
          <a:solidFill>
            <a:srgbClr val="8325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4" name="Text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9592" y="1268760"/>
            <a:ext cx="8100392" cy="286232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Arial" pitchFamily="34" charset="0"/>
              </a:rPr>
              <a:t>КОНЦЕПЦИЯ </a:t>
            </a:r>
          </a:p>
          <a:p>
            <a:pPr algn="ctr"/>
            <a:r>
              <a:rPr lang="ru-RU" sz="2400" b="1" dirty="0" smtClean="0">
                <a:latin typeface="+mj-lt"/>
                <a:cs typeface="Arial" pitchFamily="34" charset="0"/>
              </a:rPr>
              <a:t>новой редакции постановления Правительства Москвы от 03.02.2011 №26-ПП</a:t>
            </a:r>
          </a:p>
          <a:p>
            <a:pPr algn="ctr"/>
            <a:endParaRPr lang="ru-RU" sz="2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+mj-lt"/>
                <a:cs typeface="Arial" pitchFamily="34" charset="0"/>
              </a:rPr>
              <a:t>«О размещении нестационарных торговых объектов, расположенных в городе Москве на земельных участках, в зданиях, строениях и сооружениях, находящихся в государственной собственности» </a:t>
            </a:r>
            <a:endParaRPr lang="ru-RU" sz="2000" dirty="0">
              <a:latin typeface="+mj-lt"/>
              <a:cs typeface="Arial" pitchFamily="34" charset="0"/>
            </a:endParaRPr>
          </a:p>
          <a:p>
            <a:endParaRPr lang="ru-RU" altLang="de-DE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0" y="3"/>
            <a:ext cx="9144000" cy="822325"/>
            <a:chOff x="0" y="0"/>
            <a:chExt cx="9906000" cy="821625"/>
          </a:xfrm>
        </p:grpSpPr>
        <p:pic>
          <p:nvPicPr>
            <p:cNvPr id="74771" name="Picture 19" descr="bg-top-left.gi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/>
            <a:srcRect t="21519"/>
            <a:stretch>
              <a:fillRect/>
            </a:stretch>
          </p:blipFill>
          <p:spPr bwMode="auto">
            <a:xfrm>
              <a:off x="0" y="0"/>
              <a:ext cx="3525078" cy="82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2" name="Picture 21" descr="bg-top-left.gi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/>
            <a:srcRect l="82330" t="21519"/>
            <a:stretch>
              <a:fillRect/>
            </a:stretch>
          </p:blipFill>
          <p:spPr bwMode="auto">
            <a:xfrm>
              <a:off x="2544418" y="0"/>
              <a:ext cx="7361582" cy="82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768" name="Text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9512" y="332656"/>
            <a:ext cx="9144000" cy="3077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30200" eaLnBrk="0" hangingPunct="0">
              <a:buFont typeface="Arial" charset="0"/>
              <a:buNone/>
            </a:pPr>
            <a:r>
              <a:rPr lang="ru-RU" altLang="de-DE" sz="2000" b="1" dirty="0" smtClean="0">
                <a:solidFill>
                  <a:srgbClr val="832521"/>
                </a:solidFill>
              </a:rPr>
              <a:t>            ДЕПАРТАМЕНТ ТОРГОВЛИ И УСЛУГ ГОРОДА МОСКВЫ </a:t>
            </a:r>
            <a:endParaRPr lang="ru-RU" altLang="de-DE" sz="2000" b="1" dirty="0">
              <a:solidFill>
                <a:srgbClr val="832521"/>
              </a:solidFill>
            </a:endParaRPr>
          </a:p>
        </p:txBody>
      </p:sp>
      <p:pic>
        <p:nvPicPr>
          <p:cNvPr id="74769" name="Picture 27" descr="emblem.gi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3528" y="188640"/>
            <a:ext cx="1008112" cy="130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0" name="Text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6453336"/>
            <a:ext cx="9144000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30200" eaLnBrk="0" hangingPunct="0">
              <a:buFont typeface="Arial" charset="0"/>
              <a:buNone/>
            </a:pPr>
            <a:r>
              <a:rPr lang="ru-RU" altLang="de-DE" sz="1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Москва, </a:t>
            </a:r>
            <a:r>
              <a:rPr lang="ru-RU" altLang="de-DE" sz="17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ноябрь 2012 </a:t>
            </a:r>
            <a:r>
              <a:rPr lang="ru-RU" altLang="de-DE" sz="17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г.</a:t>
            </a:r>
          </a:p>
        </p:txBody>
      </p:sp>
      <p:pic>
        <p:nvPicPr>
          <p:cNvPr id="19" name="Picture 17" descr="Fudies-Urban-Food-Store-York.jpg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7" cstate="print">
            <a:grayscl/>
          </a:blip>
          <a:srcRect t="26024" b="18715"/>
          <a:stretch>
            <a:fillRect/>
          </a:stretch>
        </p:blipFill>
        <p:spPr bwMode="auto">
          <a:xfrm>
            <a:off x="6096000" y="4005064"/>
            <a:ext cx="3048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3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6237312"/>
            <a:ext cx="9144000" cy="144016"/>
          </a:xfrm>
          <a:prstGeom prst="rect">
            <a:avLst/>
          </a:prstGeom>
          <a:solidFill>
            <a:srgbClr val="8F8F8F"/>
          </a:solidFill>
          <a:ln w="9525">
            <a:solidFill>
              <a:srgbClr val="8F8F8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57" name="Rectangle 3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3933056"/>
            <a:ext cx="9144000" cy="144016"/>
          </a:xfrm>
          <a:prstGeom prst="rect">
            <a:avLst/>
          </a:prstGeom>
          <a:solidFill>
            <a:srgbClr val="8F8F8F"/>
          </a:solidFill>
          <a:ln w="9525">
            <a:solidFill>
              <a:srgbClr val="8F8F8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трелка вправо 53"/>
          <p:cNvSpPr/>
          <p:nvPr/>
        </p:nvSpPr>
        <p:spPr>
          <a:xfrm rot="5400000">
            <a:off x="4000496" y="4143380"/>
            <a:ext cx="1071570" cy="1214446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4000496" y="2285992"/>
            <a:ext cx="1071570" cy="1214446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2844" y="1357298"/>
            <a:ext cx="8786874" cy="1000132"/>
          </a:xfrm>
          <a:prstGeom prst="roundRect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Проведение предварительной ОРВ Концепции </a:t>
            </a:r>
            <a:r>
              <a:rPr lang="ru-RU" dirty="0" smtClean="0">
                <a:solidFill>
                  <a:schemeClr val="tx1"/>
                </a:solidFill>
              </a:rPr>
              <a:t>новой редакции постановления 26-ПП </a:t>
            </a:r>
            <a:r>
              <a:rPr lang="ru-RU" b="1" dirty="0" smtClean="0">
                <a:solidFill>
                  <a:schemeClr val="tx1"/>
                </a:solidFill>
              </a:rPr>
              <a:t>в части Критериев допустимости размещения НТО </a:t>
            </a:r>
            <a:r>
              <a:rPr lang="ru-RU" dirty="0" smtClean="0">
                <a:solidFill>
                  <a:schemeClr val="tx1"/>
                </a:solidFill>
              </a:rPr>
              <a:t>и подготовка Отчета о предварительном ОРВ</a:t>
            </a: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5550877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1700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sz="1700" b="1" dirty="0">
              <a:solidFill>
                <a:srgbClr val="832521"/>
              </a:solidFill>
            </a:endParaRPr>
          </a:p>
        </p:txBody>
      </p:sp>
      <p:sp>
        <p:nvSpPr>
          <p:cNvPr id="43" name="Rectang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690072"/>
            <a:ext cx="7929586" cy="523220"/>
          </a:xfr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832521"/>
                </a:solidFill>
                <a:latin typeface="+mn-lt"/>
                <a:ea typeface="+mn-ea"/>
                <a:cs typeface="+mn-cs"/>
              </a:rPr>
              <a:t>Проведение О</a:t>
            </a:r>
            <a:r>
              <a:rPr lang="ru-RU" sz="2800" b="1" dirty="0" smtClean="0">
                <a:solidFill>
                  <a:srgbClr val="832521"/>
                </a:solidFill>
              </a:rPr>
              <a:t>РВ Концепции</a:t>
            </a:r>
            <a:endParaRPr lang="ru-RU" sz="2800" b="1" dirty="0">
              <a:solidFill>
                <a:srgbClr val="8325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282" y="3429000"/>
            <a:ext cx="8643998" cy="7858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Решение: Проведение полного ОРВ Концепции новой редакции постановления 26-ПП в целом!!!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57158" y="3571876"/>
            <a:ext cx="571503" cy="428627"/>
            <a:chOff x="506598" y="3904124"/>
            <a:chExt cx="799688" cy="837409"/>
          </a:xfrm>
        </p:grpSpPr>
        <p:sp>
          <p:nvSpPr>
            <p:cNvPr id="31" name="AutoShape 118"/>
            <p:cNvSpPr>
              <a:spLocks noChangeArrowheads="1"/>
            </p:cNvSpPr>
            <p:nvPr/>
          </p:nvSpPr>
          <p:spPr bwMode="auto">
            <a:xfrm>
              <a:off x="506598" y="3904124"/>
              <a:ext cx="799688" cy="83740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Group 119"/>
            <p:cNvGrpSpPr>
              <a:grpSpLocks/>
            </p:cNvGrpSpPr>
            <p:nvPr/>
          </p:nvGrpSpPr>
          <p:grpSpPr bwMode="auto">
            <a:xfrm>
              <a:off x="832625" y="4063992"/>
              <a:ext cx="147634" cy="624251"/>
              <a:chOff x="5224" y="890"/>
              <a:chExt cx="181" cy="629"/>
            </a:xfrm>
            <a:solidFill>
              <a:srgbClr val="FF0000"/>
            </a:solidFill>
          </p:grpSpPr>
          <p:sp>
            <p:nvSpPr>
              <p:cNvPr id="33" name="Freeform 120"/>
              <p:cNvSpPr>
                <a:spLocks/>
              </p:cNvSpPr>
              <p:nvPr/>
            </p:nvSpPr>
            <p:spPr bwMode="auto">
              <a:xfrm>
                <a:off x="5224" y="890"/>
                <a:ext cx="181" cy="443"/>
              </a:xfrm>
              <a:custGeom>
                <a:avLst/>
                <a:gdLst>
                  <a:gd name="T0" fmla="*/ 66 w 181"/>
                  <a:gd name="T1" fmla="*/ 443 h 443"/>
                  <a:gd name="T2" fmla="*/ 8 w 181"/>
                  <a:gd name="T3" fmla="*/ 90 h 443"/>
                  <a:gd name="T4" fmla="*/ 91 w 181"/>
                  <a:gd name="T5" fmla="*/ 0 h 443"/>
                  <a:gd name="T6" fmla="*/ 174 w 181"/>
                  <a:gd name="T7" fmla="*/ 90 h 443"/>
                  <a:gd name="T8" fmla="*/ 113 w 181"/>
                  <a:gd name="T9" fmla="*/ 443 h 443"/>
                  <a:gd name="T10" fmla="*/ 66 w 181"/>
                  <a:gd name="T11" fmla="*/ 443 h 4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443"/>
                  <a:gd name="T20" fmla="*/ 181 w 181"/>
                  <a:gd name="T21" fmla="*/ 443 h 4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443">
                    <a:moveTo>
                      <a:pt x="66" y="443"/>
                    </a:moveTo>
                    <a:cubicBezTo>
                      <a:pt x="49" y="384"/>
                      <a:pt x="0" y="153"/>
                      <a:pt x="8" y="90"/>
                    </a:cubicBezTo>
                    <a:cubicBezTo>
                      <a:pt x="16" y="27"/>
                      <a:pt x="63" y="0"/>
                      <a:pt x="91" y="0"/>
                    </a:cubicBezTo>
                    <a:cubicBezTo>
                      <a:pt x="119" y="0"/>
                      <a:pt x="167" y="30"/>
                      <a:pt x="174" y="90"/>
                    </a:cubicBezTo>
                    <a:cubicBezTo>
                      <a:pt x="181" y="150"/>
                      <a:pt x="131" y="384"/>
                      <a:pt x="113" y="443"/>
                    </a:cubicBezTo>
                    <a:lnTo>
                      <a:pt x="66" y="44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Oval 121"/>
              <p:cNvSpPr>
                <a:spLocks noChangeArrowheads="1"/>
              </p:cNvSpPr>
              <p:nvPr/>
            </p:nvSpPr>
            <p:spPr bwMode="auto">
              <a:xfrm>
                <a:off x="5251" y="1393"/>
                <a:ext cx="127" cy="12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4" name="Group 3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215339" y="3571877"/>
            <a:ext cx="571503" cy="428627"/>
            <a:chOff x="506598" y="3904124"/>
            <a:chExt cx="799688" cy="837409"/>
          </a:xfrm>
        </p:grpSpPr>
        <p:sp>
          <p:nvSpPr>
            <p:cNvPr id="36" name="AutoShape 118"/>
            <p:cNvSpPr>
              <a:spLocks noChangeArrowheads="1"/>
            </p:cNvSpPr>
            <p:nvPr/>
          </p:nvSpPr>
          <p:spPr bwMode="auto">
            <a:xfrm>
              <a:off x="506598" y="3904124"/>
              <a:ext cx="799688" cy="83740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5" name="Group 119"/>
            <p:cNvGrpSpPr>
              <a:grpSpLocks/>
            </p:cNvGrpSpPr>
            <p:nvPr/>
          </p:nvGrpSpPr>
          <p:grpSpPr bwMode="auto">
            <a:xfrm>
              <a:off x="832625" y="4063992"/>
              <a:ext cx="147634" cy="624251"/>
              <a:chOff x="5224" y="890"/>
              <a:chExt cx="181" cy="629"/>
            </a:xfrm>
            <a:solidFill>
              <a:srgbClr val="FF0000"/>
            </a:solidFill>
          </p:grpSpPr>
          <p:sp>
            <p:nvSpPr>
              <p:cNvPr id="39" name="Freeform 120"/>
              <p:cNvSpPr>
                <a:spLocks/>
              </p:cNvSpPr>
              <p:nvPr/>
            </p:nvSpPr>
            <p:spPr bwMode="auto">
              <a:xfrm>
                <a:off x="5224" y="890"/>
                <a:ext cx="181" cy="443"/>
              </a:xfrm>
              <a:custGeom>
                <a:avLst/>
                <a:gdLst>
                  <a:gd name="T0" fmla="*/ 66 w 181"/>
                  <a:gd name="T1" fmla="*/ 443 h 443"/>
                  <a:gd name="T2" fmla="*/ 8 w 181"/>
                  <a:gd name="T3" fmla="*/ 90 h 443"/>
                  <a:gd name="T4" fmla="*/ 91 w 181"/>
                  <a:gd name="T5" fmla="*/ 0 h 443"/>
                  <a:gd name="T6" fmla="*/ 174 w 181"/>
                  <a:gd name="T7" fmla="*/ 90 h 443"/>
                  <a:gd name="T8" fmla="*/ 113 w 181"/>
                  <a:gd name="T9" fmla="*/ 443 h 443"/>
                  <a:gd name="T10" fmla="*/ 66 w 181"/>
                  <a:gd name="T11" fmla="*/ 443 h 4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443"/>
                  <a:gd name="T20" fmla="*/ 181 w 181"/>
                  <a:gd name="T21" fmla="*/ 443 h 4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443">
                    <a:moveTo>
                      <a:pt x="66" y="443"/>
                    </a:moveTo>
                    <a:cubicBezTo>
                      <a:pt x="49" y="384"/>
                      <a:pt x="0" y="153"/>
                      <a:pt x="8" y="90"/>
                    </a:cubicBezTo>
                    <a:cubicBezTo>
                      <a:pt x="16" y="27"/>
                      <a:pt x="63" y="0"/>
                      <a:pt x="91" y="0"/>
                    </a:cubicBezTo>
                    <a:cubicBezTo>
                      <a:pt x="119" y="0"/>
                      <a:pt x="167" y="30"/>
                      <a:pt x="174" y="90"/>
                    </a:cubicBezTo>
                    <a:cubicBezTo>
                      <a:pt x="181" y="150"/>
                      <a:pt x="131" y="384"/>
                      <a:pt x="113" y="443"/>
                    </a:cubicBezTo>
                    <a:lnTo>
                      <a:pt x="66" y="44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Oval 121"/>
              <p:cNvSpPr>
                <a:spLocks noChangeArrowheads="1"/>
              </p:cNvSpPr>
              <p:nvPr/>
            </p:nvSpPr>
            <p:spPr bwMode="auto">
              <a:xfrm>
                <a:off x="5251" y="1393"/>
                <a:ext cx="127" cy="12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53" name="Rectangle 121"/>
          <p:cNvSpPr>
            <a:spLocks noChangeArrowheads="1"/>
          </p:cNvSpPr>
          <p:nvPr/>
        </p:nvSpPr>
        <p:spPr bwMode="auto">
          <a:xfrm>
            <a:off x="142844" y="5286388"/>
            <a:ext cx="8858280" cy="1357322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algn="ctr"/>
            <a:r>
              <a:rPr lang="ru-RU" sz="1750" b="1" dirty="0" smtClean="0"/>
              <a:t>Концепция </a:t>
            </a:r>
          </a:p>
          <a:p>
            <a:pPr algn="ctr"/>
            <a:r>
              <a:rPr lang="ru-RU" sz="1750" dirty="0" smtClean="0"/>
              <a:t>новой редакции постановления 26-ПП доработана по замечаниям экспертов ОРВ и </a:t>
            </a:r>
            <a:r>
              <a:rPr lang="ru-RU" sz="1750" b="1" dirty="0" smtClean="0"/>
              <a:t>размещена на официальном портале Департамента торговли и услуг для публичных консультаций. </a:t>
            </a:r>
          </a:p>
          <a:p>
            <a:pPr algn="ctr"/>
            <a:r>
              <a:rPr lang="ru-RU" sz="1750" dirty="0" smtClean="0"/>
              <a:t>Проведены аналитические расчеты.</a:t>
            </a:r>
          </a:p>
        </p:txBody>
      </p:sp>
    </p:spTree>
    <p:extLst>
      <p:ext uri="{BB962C8B-B14F-4D97-AF65-F5344CB8AC3E}">
        <p14:creationId xmlns:p14="http://schemas.microsoft.com/office/powerpoint/2010/main" xmlns="" val="5021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21"/>
          <p:cNvSpPr>
            <a:spLocks noChangeArrowheads="1"/>
          </p:cNvSpPr>
          <p:nvPr/>
        </p:nvSpPr>
        <p:spPr bwMode="auto">
          <a:xfrm>
            <a:off x="755576" y="1357298"/>
            <a:ext cx="8174142" cy="571504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just"/>
            <a:r>
              <a:rPr lang="ru-RU" sz="1600" dirty="0" smtClean="0"/>
              <a:t>Осуществление системного подхода к размещению объектов путем создания </a:t>
            </a:r>
            <a:r>
              <a:rPr lang="ru-RU" sz="1600" b="1" dirty="0" smtClean="0"/>
              <a:t>Схемы размещения нестационарных торговых объектов</a:t>
            </a:r>
            <a:r>
              <a:rPr lang="ru-RU" sz="1600" dirty="0" smtClean="0"/>
              <a:t>.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5550877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1700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sz="1700" b="1" dirty="0">
              <a:solidFill>
                <a:srgbClr val="832521"/>
              </a:solidFill>
            </a:endParaRPr>
          </a:p>
        </p:txBody>
      </p:sp>
      <p:sp>
        <p:nvSpPr>
          <p:cNvPr id="37" name="Rectangle 121"/>
          <p:cNvSpPr>
            <a:spLocks noChangeArrowheads="1"/>
          </p:cNvSpPr>
          <p:nvPr/>
        </p:nvSpPr>
        <p:spPr bwMode="auto">
          <a:xfrm>
            <a:off x="755576" y="4143380"/>
            <a:ext cx="8174142" cy="785818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just"/>
            <a:r>
              <a:rPr lang="ru-RU" sz="1600" dirty="0" smtClean="0"/>
              <a:t>Введен </a:t>
            </a:r>
            <a:r>
              <a:rPr lang="ru-RU" sz="1600" b="1" dirty="0" smtClean="0"/>
              <a:t>принцип специализации торговых объектов</a:t>
            </a:r>
            <a:r>
              <a:rPr lang="ru-RU" sz="1600" dirty="0" smtClean="0"/>
              <a:t> – принцип социально-обусловленного развития мелкой розницы, в случае, когда город через узкую товарную специализацию предоставляет долгосрочный ориентир развитию мелкорозничного торгового бизнеса.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21"/>
          <p:cNvSpPr>
            <a:spLocks noChangeArrowheads="1"/>
          </p:cNvSpPr>
          <p:nvPr/>
        </p:nvSpPr>
        <p:spPr bwMode="auto">
          <a:xfrm>
            <a:off x="755576" y="2000240"/>
            <a:ext cx="8174142" cy="642942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just"/>
            <a:r>
              <a:rPr lang="ru-RU" sz="1600" dirty="0" smtClean="0"/>
              <a:t>Введение новых </a:t>
            </a:r>
            <a:r>
              <a:rPr lang="ru-RU" sz="1600" b="1" dirty="0" smtClean="0"/>
              <a:t>аукционных процедур</a:t>
            </a:r>
            <a:r>
              <a:rPr lang="ru-RU" sz="1600" dirty="0" smtClean="0"/>
              <a:t> по размещению объектов взамен прежних глубоко понятийных и коррупционных конкурсных процедур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21"/>
          <p:cNvSpPr>
            <a:spLocks noChangeArrowheads="1"/>
          </p:cNvSpPr>
          <p:nvPr/>
        </p:nvSpPr>
        <p:spPr bwMode="auto">
          <a:xfrm>
            <a:off x="755576" y="2714620"/>
            <a:ext cx="8174142" cy="571504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just"/>
            <a:r>
              <a:rPr lang="ru-RU" sz="1600" dirty="0" smtClean="0"/>
              <a:t>Придание мелкой рознице нового, цивилизованного, внешнего облика путем внедрения </a:t>
            </a:r>
            <a:r>
              <a:rPr lang="ru-RU" sz="1600" b="1" dirty="0" smtClean="0"/>
              <a:t>типовых архитектурных решений и типовых требований</a:t>
            </a:r>
            <a:r>
              <a:rPr lang="ru-RU" sz="1600" dirty="0" smtClean="0"/>
              <a:t>. 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764704"/>
            <a:ext cx="7125262" cy="507831"/>
          </a:xfr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832521"/>
                </a:solidFill>
                <a:cs typeface="Arial" charset="0"/>
              </a:rPr>
              <a:t> </a:t>
            </a:r>
            <a:r>
              <a:rPr lang="ru-RU" sz="2700" b="1" dirty="0">
                <a:solidFill>
                  <a:srgbClr val="832521"/>
                </a:solidFill>
                <a:latin typeface="+mn-lt"/>
                <a:ea typeface="+mn-ea"/>
                <a:cs typeface="+mn-cs"/>
              </a:rPr>
              <a:t>ИТОГИ </a:t>
            </a:r>
            <a:r>
              <a:rPr lang="en-US" sz="2700" b="1" dirty="0">
                <a:solidFill>
                  <a:srgbClr val="83252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ru-RU" sz="2700" b="1" dirty="0" smtClean="0">
                <a:solidFill>
                  <a:srgbClr val="832521"/>
                </a:solidFill>
                <a:latin typeface="+mn-lt"/>
                <a:ea typeface="+mn-ea"/>
                <a:cs typeface="+mn-cs"/>
              </a:rPr>
              <a:t>ЭТАПА (2011 год)</a:t>
            </a:r>
            <a:endParaRPr lang="ru-RU" sz="2700" b="1" dirty="0">
              <a:solidFill>
                <a:srgbClr val="8325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Rectangle 121"/>
          <p:cNvSpPr>
            <a:spLocks noChangeArrowheads="1"/>
          </p:cNvSpPr>
          <p:nvPr/>
        </p:nvSpPr>
        <p:spPr bwMode="auto">
          <a:xfrm>
            <a:off x="755576" y="3357562"/>
            <a:ext cx="8174142" cy="714380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just"/>
            <a:r>
              <a:rPr lang="ru-RU" sz="1600" dirty="0" smtClean="0"/>
              <a:t>Введение </a:t>
            </a:r>
            <a:r>
              <a:rPr lang="ru-RU" sz="1600" b="1" dirty="0" smtClean="0"/>
              <a:t>принципа платности размещения</a:t>
            </a:r>
            <a:r>
              <a:rPr lang="ru-RU" sz="1600" dirty="0" smtClean="0"/>
              <a:t> взамен прежнего принципа </a:t>
            </a:r>
            <a:r>
              <a:rPr lang="ru-RU" sz="1600" dirty="0" err="1" smtClean="0"/>
              <a:t>квази-бесплатного</a:t>
            </a:r>
            <a:r>
              <a:rPr lang="ru-RU" sz="1600" dirty="0" smtClean="0"/>
              <a:t> размещения по краткосрочным разрешениям на основании коррупционных конкурсов, но без оплаты в бюджет.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21"/>
          <p:cNvSpPr>
            <a:spLocks noChangeArrowheads="1"/>
          </p:cNvSpPr>
          <p:nvPr/>
        </p:nvSpPr>
        <p:spPr bwMode="auto">
          <a:xfrm>
            <a:off x="755576" y="5000636"/>
            <a:ext cx="8174142" cy="571504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just"/>
            <a:r>
              <a:rPr lang="ru-RU" sz="1600" dirty="0"/>
              <a:t>О</a:t>
            </a:r>
            <a:r>
              <a:rPr lang="ru-RU" sz="1600" dirty="0" smtClean="0"/>
              <a:t>пределены общие подходы к решению технических вопросов, в частности, </a:t>
            </a:r>
            <a:r>
              <a:rPr lang="ru-RU" sz="1600" b="1" dirty="0" smtClean="0"/>
              <a:t>упрощенного подключения объектов к электросетям.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21"/>
          <p:cNvSpPr>
            <a:spLocks noChangeArrowheads="1"/>
          </p:cNvSpPr>
          <p:nvPr/>
        </p:nvSpPr>
        <p:spPr bwMode="auto">
          <a:xfrm>
            <a:off x="0" y="5715016"/>
            <a:ext cx="9144000" cy="928694"/>
          </a:xfrm>
          <a:prstGeom prst="rect">
            <a:avLst/>
          </a:prstGeom>
          <a:solidFill>
            <a:srgbClr val="800000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lvl="0"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Заложены основы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принципов взаимной ответственности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города, получающего весьма серьезные платежи от предпринимателей, и предпринимателей, получающих от города место на правах гораздо более твердых, чем раньше. Это позволяет развивать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принципы и институты саморегулирования и разделения ответственности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Freeform 115"/>
          <p:cNvSpPr>
            <a:spLocks/>
          </p:cNvSpPr>
          <p:nvPr/>
        </p:nvSpPr>
        <p:spPr bwMode="auto">
          <a:xfrm>
            <a:off x="179512" y="1412776"/>
            <a:ext cx="504056" cy="511622"/>
          </a:xfrm>
          <a:custGeom>
            <a:avLst/>
            <a:gdLst>
              <a:gd name="T0" fmla="*/ 0 w 426"/>
              <a:gd name="T1" fmla="*/ 251 h 411"/>
              <a:gd name="T2" fmla="*/ 68 w 426"/>
              <a:gd name="T3" fmla="*/ 218 h 411"/>
              <a:gd name="T4" fmla="*/ 122 w 426"/>
              <a:gd name="T5" fmla="*/ 306 h 411"/>
              <a:gd name="T6" fmla="*/ 413 w 426"/>
              <a:gd name="T7" fmla="*/ 0 h 411"/>
              <a:gd name="T8" fmla="*/ 426 w 426"/>
              <a:gd name="T9" fmla="*/ 17 h 411"/>
              <a:gd name="T10" fmla="*/ 155 w 426"/>
              <a:gd name="T11" fmla="*/ 369 h 411"/>
              <a:gd name="T12" fmla="*/ 95 w 426"/>
              <a:gd name="T13" fmla="*/ 411 h 411"/>
              <a:gd name="T14" fmla="*/ 0 w 426"/>
              <a:gd name="T15" fmla="*/ 251 h 4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6"/>
              <a:gd name="T25" fmla="*/ 0 h 411"/>
              <a:gd name="T26" fmla="*/ 426 w 426"/>
              <a:gd name="T27" fmla="*/ 411 h 4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6" h="411">
                <a:moveTo>
                  <a:pt x="0" y="251"/>
                </a:moveTo>
                <a:cubicBezTo>
                  <a:pt x="26" y="222"/>
                  <a:pt x="47" y="215"/>
                  <a:pt x="68" y="218"/>
                </a:cubicBezTo>
                <a:cubicBezTo>
                  <a:pt x="88" y="227"/>
                  <a:pt x="107" y="267"/>
                  <a:pt x="122" y="306"/>
                </a:cubicBezTo>
                <a:cubicBezTo>
                  <a:pt x="230" y="137"/>
                  <a:pt x="378" y="18"/>
                  <a:pt x="413" y="0"/>
                </a:cubicBezTo>
                <a:cubicBezTo>
                  <a:pt x="413" y="0"/>
                  <a:pt x="420" y="7"/>
                  <a:pt x="426" y="17"/>
                </a:cubicBezTo>
                <a:cubicBezTo>
                  <a:pt x="283" y="139"/>
                  <a:pt x="213" y="263"/>
                  <a:pt x="155" y="369"/>
                </a:cubicBezTo>
                <a:cubicBezTo>
                  <a:pt x="128" y="384"/>
                  <a:pt x="114" y="395"/>
                  <a:pt x="95" y="411"/>
                </a:cubicBezTo>
                <a:cubicBezTo>
                  <a:pt x="68" y="317"/>
                  <a:pt x="35" y="263"/>
                  <a:pt x="0" y="251"/>
                </a:cubicBezTo>
                <a:close/>
              </a:path>
            </a:pathLst>
          </a:custGeom>
          <a:solidFill>
            <a:srgbClr val="C00000"/>
          </a:solidFill>
          <a:ln w="6350" cap="flat" cmpd="sng">
            <a:noFill/>
            <a:prstDash val="solid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Freeform 115"/>
          <p:cNvSpPr>
            <a:spLocks/>
          </p:cNvSpPr>
          <p:nvPr/>
        </p:nvSpPr>
        <p:spPr bwMode="auto">
          <a:xfrm>
            <a:off x="179512" y="5085184"/>
            <a:ext cx="504056" cy="511622"/>
          </a:xfrm>
          <a:custGeom>
            <a:avLst/>
            <a:gdLst>
              <a:gd name="T0" fmla="*/ 0 w 426"/>
              <a:gd name="T1" fmla="*/ 251 h 411"/>
              <a:gd name="T2" fmla="*/ 68 w 426"/>
              <a:gd name="T3" fmla="*/ 218 h 411"/>
              <a:gd name="T4" fmla="*/ 122 w 426"/>
              <a:gd name="T5" fmla="*/ 306 h 411"/>
              <a:gd name="T6" fmla="*/ 413 w 426"/>
              <a:gd name="T7" fmla="*/ 0 h 411"/>
              <a:gd name="T8" fmla="*/ 426 w 426"/>
              <a:gd name="T9" fmla="*/ 17 h 411"/>
              <a:gd name="T10" fmla="*/ 155 w 426"/>
              <a:gd name="T11" fmla="*/ 369 h 411"/>
              <a:gd name="T12" fmla="*/ 95 w 426"/>
              <a:gd name="T13" fmla="*/ 411 h 411"/>
              <a:gd name="T14" fmla="*/ 0 w 426"/>
              <a:gd name="T15" fmla="*/ 251 h 4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6"/>
              <a:gd name="T25" fmla="*/ 0 h 411"/>
              <a:gd name="T26" fmla="*/ 426 w 426"/>
              <a:gd name="T27" fmla="*/ 411 h 4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6" h="411">
                <a:moveTo>
                  <a:pt x="0" y="251"/>
                </a:moveTo>
                <a:cubicBezTo>
                  <a:pt x="26" y="222"/>
                  <a:pt x="47" y="215"/>
                  <a:pt x="68" y="218"/>
                </a:cubicBezTo>
                <a:cubicBezTo>
                  <a:pt x="88" y="227"/>
                  <a:pt x="107" y="267"/>
                  <a:pt x="122" y="306"/>
                </a:cubicBezTo>
                <a:cubicBezTo>
                  <a:pt x="230" y="137"/>
                  <a:pt x="378" y="18"/>
                  <a:pt x="413" y="0"/>
                </a:cubicBezTo>
                <a:cubicBezTo>
                  <a:pt x="413" y="0"/>
                  <a:pt x="420" y="7"/>
                  <a:pt x="426" y="17"/>
                </a:cubicBezTo>
                <a:cubicBezTo>
                  <a:pt x="283" y="139"/>
                  <a:pt x="213" y="263"/>
                  <a:pt x="155" y="369"/>
                </a:cubicBezTo>
                <a:cubicBezTo>
                  <a:pt x="128" y="384"/>
                  <a:pt x="114" y="395"/>
                  <a:pt x="95" y="411"/>
                </a:cubicBezTo>
                <a:cubicBezTo>
                  <a:pt x="68" y="317"/>
                  <a:pt x="35" y="263"/>
                  <a:pt x="0" y="251"/>
                </a:cubicBezTo>
                <a:close/>
              </a:path>
            </a:pathLst>
          </a:custGeom>
          <a:solidFill>
            <a:srgbClr val="C00000"/>
          </a:solidFill>
          <a:ln w="6350" cap="flat" cmpd="sng">
            <a:noFill/>
            <a:prstDash val="solid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Freeform 115"/>
          <p:cNvSpPr>
            <a:spLocks/>
          </p:cNvSpPr>
          <p:nvPr/>
        </p:nvSpPr>
        <p:spPr bwMode="auto">
          <a:xfrm>
            <a:off x="179512" y="4365104"/>
            <a:ext cx="504056" cy="511622"/>
          </a:xfrm>
          <a:custGeom>
            <a:avLst/>
            <a:gdLst>
              <a:gd name="T0" fmla="*/ 0 w 426"/>
              <a:gd name="T1" fmla="*/ 251 h 411"/>
              <a:gd name="T2" fmla="*/ 68 w 426"/>
              <a:gd name="T3" fmla="*/ 218 h 411"/>
              <a:gd name="T4" fmla="*/ 122 w 426"/>
              <a:gd name="T5" fmla="*/ 306 h 411"/>
              <a:gd name="T6" fmla="*/ 413 w 426"/>
              <a:gd name="T7" fmla="*/ 0 h 411"/>
              <a:gd name="T8" fmla="*/ 426 w 426"/>
              <a:gd name="T9" fmla="*/ 17 h 411"/>
              <a:gd name="T10" fmla="*/ 155 w 426"/>
              <a:gd name="T11" fmla="*/ 369 h 411"/>
              <a:gd name="T12" fmla="*/ 95 w 426"/>
              <a:gd name="T13" fmla="*/ 411 h 411"/>
              <a:gd name="T14" fmla="*/ 0 w 426"/>
              <a:gd name="T15" fmla="*/ 251 h 4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6"/>
              <a:gd name="T25" fmla="*/ 0 h 411"/>
              <a:gd name="T26" fmla="*/ 426 w 426"/>
              <a:gd name="T27" fmla="*/ 411 h 4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6" h="411">
                <a:moveTo>
                  <a:pt x="0" y="251"/>
                </a:moveTo>
                <a:cubicBezTo>
                  <a:pt x="26" y="222"/>
                  <a:pt x="47" y="215"/>
                  <a:pt x="68" y="218"/>
                </a:cubicBezTo>
                <a:cubicBezTo>
                  <a:pt x="88" y="227"/>
                  <a:pt x="107" y="267"/>
                  <a:pt x="122" y="306"/>
                </a:cubicBezTo>
                <a:cubicBezTo>
                  <a:pt x="230" y="137"/>
                  <a:pt x="378" y="18"/>
                  <a:pt x="413" y="0"/>
                </a:cubicBezTo>
                <a:cubicBezTo>
                  <a:pt x="413" y="0"/>
                  <a:pt x="420" y="7"/>
                  <a:pt x="426" y="17"/>
                </a:cubicBezTo>
                <a:cubicBezTo>
                  <a:pt x="283" y="139"/>
                  <a:pt x="213" y="263"/>
                  <a:pt x="155" y="369"/>
                </a:cubicBezTo>
                <a:cubicBezTo>
                  <a:pt x="128" y="384"/>
                  <a:pt x="114" y="395"/>
                  <a:pt x="95" y="411"/>
                </a:cubicBezTo>
                <a:cubicBezTo>
                  <a:pt x="68" y="317"/>
                  <a:pt x="35" y="263"/>
                  <a:pt x="0" y="251"/>
                </a:cubicBezTo>
                <a:close/>
              </a:path>
            </a:pathLst>
          </a:custGeom>
          <a:solidFill>
            <a:srgbClr val="C00000"/>
          </a:solidFill>
          <a:ln w="6350" cap="flat" cmpd="sng">
            <a:noFill/>
            <a:prstDash val="solid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Freeform 115"/>
          <p:cNvSpPr>
            <a:spLocks/>
          </p:cNvSpPr>
          <p:nvPr/>
        </p:nvSpPr>
        <p:spPr bwMode="auto">
          <a:xfrm>
            <a:off x="179512" y="3573016"/>
            <a:ext cx="504056" cy="511622"/>
          </a:xfrm>
          <a:custGeom>
            <a:avLst/>
            <a:gdLst>
              <a:gd name="T0" fmla="*/ 0 w 426"/>
              <a:gd name="T1" fmla="*/ 251 h 411"/>
              <a:gd name="T2" fmla="*/ 68 w 426"/>
              <a:gd name="T3" fmla="*/ 218 h 411"/>
              <a:gd name="T4" fmla="*/ 122 w 426"/>
              <a:gd name="T5" fmla="*/ 306 h 411"/>
              <a:gd name="T6" fmla="*/ 413 w 426"/>
              <a:gd name="T7" fmla="*/ 0 h 411"/>
              <a:gd name="T8" fmla="*/ 426 w 426"/>
              <a:gd name="T9" fmla="*/ 17 h 411"/>
              <a:gd name="T10" fmla="*/ 155 w 426"/>
              <a:gd name="T11" fmla="*/ 369 h 411"/>
              <a:gd name="T12" fmla="*/ 95 w 426"/>
              <a:gd name="T13" fmla="*/ 411 h 411"/>
              <a:gd name="T14" fmla="*/ 0 w 426"/>
              <a:gd name="T15" fmla="*/ 251 h 4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6"/>
              <a:gd name="T25" fmla="*/ 0 h 411"/>
              <a:gd name="T26" fmla="*/ 426 w 426"/>
              <a:gd name="T27" fmla="*/ 411 h 4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6" h="411">
                <a:moveTo>
                  <a:pt x="0" y="251"/>
                </a:moveTo>
                <a:cubicBezTo>
                  <a:pt x="26" y="222"/>
                  <a:pt x="47" y="215"/>
                  <a:pt x="68" y="218"/>
                </a:cubicBezTo>
                <a:cubicBezTo>
                  <a:pt x="88" y="227"/>
                  <a:pt x="107" y="267"/>
                  <a:pt x="122" y="306"/>
                </a:cubicBezTo>
                <a:cubicBezTo>
                  <a:pt x="230" y="137"/>
                  <a:pt x="378" y="18"/>
                  <a:pt x="413" y="0"/>
                </a:cubicBezTo>
                <a:cubicBezTo>
                  <a:pt x="413" y="0"/>
                  <a:pt x="420" y="7"/>
                  <a:pt x="426" y="17"/>
                </a:cubicBezTo>
                <a:cubicBezTo>
                  <a:pt x="283" y="139"/>
                  <a:pt x="213" y="263"/>
                  <a:pt x="155" y="369"/>
                </a:cubicBezTo>
                <a:cubicBezTo>
                  <a:pt x="128" y="384"/>
                  <a:pt x="114" y="395"/>
                  <a:pt x="95" y="411"/>
                </a:cubicBezTo>
                <a:cubicBezTo>
                  <a:pt x="68" y="317"/>
                  <a:pt x="35" y="263"/>
                  <a:pt x="0" y="251"/>
                </a:cubicBezTo>
                <a:close/>
              </a:path>
            </a:pathLst>
          </a:custGeom>
          <a:solidFill>
            <a:srgbClr val="C00000"/>
          </a:solidFill>
          <a:ln w="6350" cap="flat" cmpd="sng">
            <a:noFill/>
            <a:prstDash val="solid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Freeform 115"/>
          <p:cNvSpPr>
            <a:spLocks/>
          </p:cNvSpPr>
          <p:nvPr/>
        </p:nvSpPr>
        <p:spPr bwMode="auto">
          <a:xfrm>
            <a:off x="179512" y="2780928"/>
            <a:ext cx="504056" cy="511622"/>
          </a:xfrm>
          <a:custGeom>
            <a:avLst/>
            <a:gdLst>
              <a:gd name="T0" fmla="*/ 0 w 426"/>
              <a:gd name="T1" fmla="*/ 251 h 411"/>
              <a:gd name="T2" fmla="*/ 68 w 426"/>
              <a:gd name="T3" fmla="*/ 218 h 411"/>
              <a:gd name="T4" fmla="*/ 122 w 426"/>
              <a:gd name="T5" fmla="*/ 306 h 411"/>
              <a:gd name="T6" fmla="*/ 413 w 426"/>
              <a:gd name="T7" fmla="*/ 0 h 411"/>
              <a:gd name="T8" fmla="*/ 426 w 426"/>
              <a:gd name="T9" fmla="*/ 17 h 411"/>
              <a:gd name="T10" fmla="*/ 155 w 426"/>
              <a:gd name="T11" fmla="*/ 369 h 411"/>
              <a:gd name="T12" fmla="*/ 95 w 426"/>
              <a:gd name="T13" fmla="*/ 411 h 411"/>
              <a:gd name="T14" fmla="*/ 0 w 426"/>
              <a:gd name="T15" fmla="*/ 251 h 4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6"/>
              <a:gd name="T25" fmla="*/ 0 h 411"/>
              <a:gd name="T26" fmla="*/ 426 w 426"/>
              <a:gd name="T27" fmla="*/ 411 h 4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6" h="411">
                <a:moveTo>
                  <a:pt x="0" y="251"/>
                </a:moveTo>
                <a:cubicBezTo>
                  <a:pt x="26" y="222"/>
                  <a:pt x="47" y="215"/>
                  <a:pt x="68" y="218"/>
                </a:cubicBezTo>
                <a:cubicBezTo>
                  <a:pt x="88" y="227"/>
                  <a:pt x="107" y="267"/>
                  <a:pt x="122" y="306"/>
                </a:cubicBezTo>
                <a:cubicBezTo>
                  <a:pt x="230" y="137"/>
                  <a:pt x="378" y="18"/>
                  <a:pt x="413" y="0"/>
                </a:cubicBezTo>
                <a:cubicBezTo>
                  <a:pt x="413" y="0"/>
                  <a:pt x="420" y="7"/>
                  <a:pt x="426" y="17"/>
                </a:cubicBezTo>
                <a:cubicBezTo>
                  <a:pt x="283" y="139"/>
                  <a:pt x="213" y="263"/>
                  <a:pt x="155" y="369"/>
                </a:cubicBezTo>
                <a:cubicBezTo>
                  <a:pt x="128" y="384"/>
                  <a:pt x="114" y="395"/>
                  <a:pt x="95" y="411"/>
                </a:cubicBezTo>
                <a:cubicBezTo>
                  <a:pt x="68" y="317"/>
                  <a:pt x="35" y="263"/>
                  <a:pt x="0" y="251"/>
                </a:cubicBezTo>
                <a:close/>
              </a:path>
            </a:pathLst>
          </a:custGeom>
          <a:solidFill>
            <a:srgbClr val="C00000"/>
          </a:solidFill>
          <a:ln w="6350" cap="flat" cmpd="sng">
            <a:noFill/>
            <a:prstDash val="solid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Freeform 115"/>
          <p:cNvSpPr>
            <a:spLocks/>
          </p:cNvSpPr>
          <p:nvPr/>
        </p:nvSpPr>
        <p:spPr bwMode="auto">
          <a:xfrm>
            <a:off x="179512" y="2132856"/>
            <a:ext cx="504056" cy="511622"/>
          </a:xfrm>
          <a:custGeom>
            <a:avLst/>
            <a:gdLst>
              <a:gd name="T0" fmla="*/ 0 w 426"/>
              <a:gd name="T1" fmla="*/ 251 h 411"/>
              <a:gd name="T2" fmla="*/ 68 w 426"/>
              <a:gd name="T3" fmla="*/ 218 h 411"/>
              <a:gd name="T4" fmla="*/ 122 w 426"/>
              <a:gd name="T5" fmla="*/ 306 h 411"/>
              <a:gd name="T6" fmla="*/ 413 w 426"/>
              <a:gd name="T7" fmla="*/ 0 h 411"/>
              <a:gd name="T8" fmla="*/ 426 w 426"/>
              <a:gd name="T9" fmla="*/ 17 h 411"/>
              <a:gd name="T10" fmla="*/ 155 w 426"/>
              <a:gd name="T11" fmla="*/ 369 h 411"/>
              <a:gd name="T12" fmla="*/ 95 w 426"/>
              <a:gd name="T13" fmla="*/ 411 h 411"/>
              <a:gd name="T14" fmla="*/ 0 w 426"/>
              <a:gd name="T15" fmla="*/ 251 h 4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6"/>
              <a:gd name="T25" fmla="*/ 0 h 411"/>
              <a:gd name="T26" fmla="*/ 426 w 426"/>
              <a:gd name="T27" fmla="*/ 411 h 4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6" h="411">
                <a:moveTo>
                  <a:pt x="0" y="251"/>
                </a:moveTo>
                <a:cubicBezTo>
                  <a:pt x="26" y="222"/>
                  <a:pt x="47" y="215"/>
                  <a:pt x="68" y="218"/>
                </a:cubicBezTo>
                <a:cubicBezTo>
                  <a:pt x="88" y="227"/>
                  <a:pt x="107" y="267"/>
                  <a:pt x="122" y="306"/>
                </a:cubicBezTo>
                <a:cubicBezTo>
                  <a:pt x="230" y="137"/>
                  <a:pt x="378" y="18"/>
                  <a:pt x="413" y="0"/>
                </a:cubicBezTo>
                <a:cubicBezTo>
                  <a:pt x="413" y="0"/>
                  <a:pt x="420" y="7"/>
                  <a:pt x="426" y="17"/>
                </a:cubicBezTo>
                <a:cubicBezTo>
                  <a:pt x="283" y="139"/>
                  <a:pt x="213" y="263"/>
                  <a:pt x="155" y="369"/>
                </a:cubicBezTo>
                <a:cubicBezTo>
                  <a:pt x="128" y="384"/>
                  <a:pt x="114" y="395"/>
                  <a:pt x="95" y="411"/>
                </a:cubicBezTo>
                <a:cubicBezTo>
                  <a:pt x="68" y="317"/>
                  <a:pt x="35" y="263"/>
                  <a:pt x="0" y="251"/>
                </a:cubicBezTo>
                <a:close/>
              </a:path>
            </a:pathLst>
          </a:custGeom>
          <a:solidFill>
            <a:srgbClr val="C00000"/>
          </a:solidFill>
          <a:ln w="6350" cap="flat" cmpd="sng">
            <a:noFill/>
            <a:prstDash val="solid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1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4" name="Picture 6" descr="http://www.fedpress.ru/sites/fedpress/files/nancy/news/raz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836712"/>
            <a:ext cx="2304256" cy="1753422"/>
          </a:xfrm>
          <a:prstGeom prst="rect">
            <a:avLst/>
          </a:prstGeom>
          <a:noFill/>
        </p:spPr>
      </p:pic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45" y="0"/>
            <a:ext cx="5550877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1700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sz="1700" b="1" dirty="0">
              <a:solidFill>
                <a:srgbClr val="832521"/>
              </a:solidFill>
            </a:endParaRPr>
          </a:p>
        </p:txBody>
      </p:sp>
      <p:sp>
        <p:nvSpPr>
          <p:cNvPr id="43" name="Rectang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04664"/>
            <a:ext cx="7880838" cy="461665"/>
          </a:xfrm>
        </p:spPr>
        <p:txBody>
          <a:bodyPr>
            <a:spAutoFit/>
          </a:bodyPr>
          <a:lstStyle/>
          <a:p>
            <a:pPr algn="l"/>
            <a:r>
              <a:rPr lang="ru-RU" sz="2400" b="1" dirty="0" smtClean="0">
                <a:solidFill>
                  <a:srgbClr val="832521"/>
                </a:solidFill>
                <a:latin typeface="+mn-lt"/>
                <a:ea typeface="+mn-ea"/>
                <a:cs typeface="+mn-cs"/>
              </a:rPr>
              <a:t>КЛЮЧЕВЫЕ ПРОБЛЕМЫ </a:t>
            </a:r>
            <a:endParaRPr lang="ru-RU" sz="2400" b="1" dirty="0">
              <a:solidFill>
                <a:srgbClr val="8325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Rectangle 121"/>
          <p:cNvSpPr>
            <a:spLocks noChangeArrowheads="1"/>
          </p:cNvSpPr>
          <p:nvPr/>
        </p:nvSpPr>
        <p:spPr bwMode="auto">
          <a:xfrm>
            <a:off x="4572000" y="3573016"/>
            <a:ext cx="2016224" cy="1656184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dirty="0" smtClean="0"/>
              <a:t>НЕ РЕГУЛИРУЮТСЯ отдельные сегменты мелкорозничной торговли </a:t>
            </a:r>
          </a:p>
        </p:txBody>
      </p:sp>
      <p:pic>
        <p:nvPicPr>
          <p:cNvPr id="585730" name="Picture 2" descr="http://s.primamedia.ru/f/big/175/174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881275"/>
            <a:ext cx="2016224" cy="1688693"/>
          </a:xfrm>
          <a:prstGeom prst="rect">
            <a:avLst/>
          </a:prstGeom>
          <a:noFill/>
        </p:spPr>
      </p:pic>
      <p:pic>
        <p:nvPicPr>
          <p:cNvPr id="585732" name="Picture 4" descr="http://cs10794.userapi.com/u13509807/146581981/x_28ce41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7" y="845840"/>
            <a:ext cx="2016224" cy="1691680"/>
          </a:xfrm>
          <a:prstGeom prst="rect">
            <a:avLst/>
          </a:prstGeom>
          <a:noFill/>
        </p:spPr>
      </p:pic>
      <p:pic>
        <p:nvPicPr>
          <p:cNvPr id="585740" name="Picture 12" descr="http://krasvend.ru/images/light_pan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085184"/>
            <a:ext cx="2085055" cy="1584176"/>
          </a:xfrm>
          <a:prstGeom prst="rect">
            <a:avLst/>
          </a:prstGeom>
          <a:noFill/>
        </p:spPr>
      </p:pic>
      <p:sp>
        <p:nvSpPr>
          <p:cNvPr id="37" name="Rectangle 121"/>
          <p:cNvSpPr>
            <a:spLocks noChangeArrowheads="1"/>
          </p:cNvSpPr>
          <p:nvPr/>
        </p:nvSpPr>
        <p:spPr bwMode="auto">
          <a:xfrm>
            <a:off x="2555776" y="2204864"/>
            <a:ext cx="2016224" cy="1368152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dirty="0" smtClean="0"/>
              <a:t>СУЩЕСТВУЕТ  острый ДЕФИЦИТ торговых объектов </a:t>
            </a:r>
          </a:p>
        </p:txBody>
      </p:sp>
      <p:sp>
        <p:nvSpPr>
          <p:cNvPr id="42" name="Rectangle 121"/>
          <p:cNvSpPr>
            <a:spLocks noChangeArrowheads="1"/>
          </p:cNvSpPr>
          <p:nvPr/>
        </p:nvSpPr>
        <p:spPr bwMode="auto">
          <a:xfrm>
            <a:off x="4572000" y="2204864"/>
            <a:ext cx="2016224" cy="1440160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lvl="0" algn="ctr"/>
            <a:r>
              <a:rPr lang="ru-RU" sz="1400" b="1" dirty="0" smtClean="0"/>
              <a:t>ОТСУТСТВУЮТ  четкие критерии и принципы</a:t>
            </a:r>
            <a:endParaRPr lang="en-US" sz="1400" b="1" dirty="0" smtClean="0"/>
          </a:p>
          <a:p>
            <a:pPr lvl="0" algn="ctr"/>
            <a:r>
              <a:rPr lang="ru-RU" sz="1400" b="1" dirty="0" smtClean="0"/>
              <a:t> размещения  торговых объектов</a:t>
            </a:r>
            <a:endParaRPr lang="ru-RU" sz="1400" dirty="0" smtClean="0"/>
          </a:p>
        </p:txBody>
      </p:sp>
      <p:sp>
        <p:nvSpPr>
          <p:cNvPr id="39" name="Rectangle 121"/>
          <p:cNvSpPr>
            <a:spLocks noChangeArrowheads="1"/>
          </p:cNvSpPr>
          <p:nvPr/>
        </p:nvSpPr>
        <p:spPr bwMode="auto">
          <a:xfrm>
            <a:off x="2555776" y="3573016"/>
            <a:ext cx="2016224" cy="1512168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dirty="0" smtClean="0"/>
              <a:t>НЕСАНКЦИОНИРОВАННАЯ </a:t>
            </a:r>
          </a:p>
          <a:p>
            <a:pPr algn="ctr"/>
            <a:r>
              <a:rPr lang="ru-RU" sz="1200" b="1" dirty="0" smtClean="0"/>
              <a:t>ТОРГОВЛЯ</a:t>
            </a:r>
            <a:r>
              <a:rPr lang="ru-RU" sz="1400" b="1" dirty="0" smtClean="0"/>
              <a:t> приводит к потере поступлений в бюджет</a:t>
            </a:r>
            <a:endParaRPr lang="ru-RU" sz="1400" b="1" dirty="0"/>
          </a:p>
        </p:txBody>
      </p:sp>
      <p:cxnSp>
        <p:nvCxnSpPr>
          <p:cNvPr id="51" name="LeanLine Vertical 634433568119250636"/>
          <p:cNvCxnSpPr>
            <a:cxnSpLocks/>
          </p:cNvCxnSpPr>
          <p:nvPr/>
        </p:nvCxnSpPr>
        <p:spPr>
          <a:xfrm>
            <a:off x="0" y="3573016"/>
            <a:ext cx="9144000" cy="0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eanLine Vertical 634433568119250636"/>
          <p:cNvCxnSpPr>
            <a:cxnSpLocks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1196752"/>
            <a:ext cx="2483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В Москве количество магазинов и торговых точек небольших форматов «у дома» 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в 4,4 раза меньше, чем в среднем по городам России*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933056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По итогам инвентаризации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в октябре 2012 г.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 выявлено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</a:rPr>
              <a:t>2 000 </a:t>
            </a:r>
            <a:r>
              <a:rPr lang="ru-RU" sz="1600" b="1" dirty="0" smtClean="0">
                <a:solidFill>
                  <a:srgbClr val="800000"/>
                </a:solidFill>
              </a:rPr>
              <a:t>несанкционированных</a:t>
            </a:r>
            <a:endParaRPr lang="ru-RU" b="1" dirty="0" smtClean="0">
              <a:solidFill>
                <a:srgbClr val="800000"/>
              </a:solidFill>
            </a:endParaRP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 нестационарных торговых объектов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1268760"/>
            <a:ext cx="23042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Ни бизнес, ни граждане не застрахованы от произвола и нарушения своих прав и интересов «на местах»</a:t>
            </a:r>
            <a:endParaRPr lang="ru-RU" sz="2000" b="1" dirty="0" smtClean="0">
              <a:solidFill>
                <a:srgbClr val="8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83760" y="3861048"/>
            <a:ext cx="21602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sz="1400" b="1" dirty="0" smtClean="0">
                <a:solidFill>
                  <a:srgbClr val="800000"/>
                </a:solidFill>
              </a:rPr>
              <a:t>Мобильная торговля</a:t>
            </a:r>
            <a:endParaRPr lang="ru-RU" b="1" dirty="0" smtClean="0">
              <a:solidFill>
                <a:srgbClr val="8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800000"/>
                </a:solidFill>
              </a:rPr>
              <a:t>  Автоматизированная торговля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800000"/>
                </a:solidFill>
              </a:rPr>
              <a:t>  </a:t>
            </a:r>
            <a:r>
              <a:rPr lang="ru-RU" sz="1400" b="1" dirty="0" err="1" smtClean="0">
                <a:solidFill>
                  <a:srgbClr val="800000"/>
                </a:solidFill>
              </a:rPr>
              <a:t>Подуличная</a:t>
            </a:r>
            <a:r>
              <a:rPr lang="ru-RU" sz="1400" b="1" dirty="0" smtClean="0">
                <a:solidFill>
                  <a:srgbClr val="800000"/>
                </a:solidFill>
              </a:rPr>
              <a:t> торговля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800000"/>
                </a:solidFill>
              </a:rPr>
              <a:t>  Сезонная торговля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800000"/>
                </a:solidFill>
              </a:rPr>
              <a:t>  Временная (праздничная) торговля и др.</a:t>
            </a:r>
          </a:p>
        </p:txBody>
      </p:sp>
      <p:grpSp>
        <p:nvGrpSpPr>
          <p:cNvPr id="2" name="Group 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83968" y="3284984"/>
            <a:ext cx="571503" cy="428627"/>
            <a:chOff x="506598" y="3904124"/>
            <a:chExt cx="799688" cy="837409"/>
          </a:xfrm>
        </p:grpSpPr>
        <p:sp>
          <p:nvSpPr>
            <p:cNvPr id="19" name="AutoShape 118"/>
            <p:cNvSpPr>
              <a:spLocks noChangeArrowheads="1"/>
            </p:cNvSpPr>
            <p:nvPr/>
          </p:nvSpPr>
          <p:spPr bwMode="auto">
            <a:xfrm>
              <a:off x="506598" y="3904124"/>
              <a:ext cx="799688" cy="83740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Group 119"/>
            <p:cNvGrpSpPr>
              <a:grpSpLocks/>
            </p:cNvGrpSpPr>
            <p:nvPr/>
          </p:nvGrpSpPr>
          <p:grpSpPr bwMode="auto">
            <a:xfrm>
              <a:off x="832625" y="4063992"/>
              <a:ext cx="147634" cy="624251"/>
              <a:chOff x="5224" y="890"/>
              <a:chExt cx="181" cy="629"/>
            </a:xfrm>
            <a:solidFill>
              <a:srgbClr val="FF0000"/>
            </a:solidFill>
          </p:grpSpPr>
          <p:sp>
            <p:nvSpPr>
              <p:cNvPr id="22" name="Freeform 120"/>
              <p:cNvSpPr>
                <a:spLocks/>
              </p:cNvSpPr>
              <p:nvPr/>
            </p:nvSpPr>
            <p:spPr bwMode="auto">
              <a:xfrm>
                <a:off x="5224" y="890"/>
                <a:ext cx="181" cy="443"/>
              </a:xfrm>
              <a:custGeom>
                <a:avLst/>
                <a:gdLst>
                  <a:gd name="T0" fmla="*/ 66 w 181"/>
                  <a:gd name="T1" fmla="*/ 443 h 443"/>
                  <a:gd name="T2" fmla="*/ 8 w 181"/>
                  <a:gd name="T3" fmla="*/ 90 h 443"/>
                  <a:gd name="T4" fmla="*/ 91 w 181"/>
                  <a:gd name="T5" fmla="*/ 0 h 443"/>
                  <a:gd name="T6" fmla="*/ 174 w 181"/>
                  <a:gd name="T7" fmla="*/ 90 h 443"/>
                  <a:gd name="T8" fmla="*/ 113 w 181"/>
                  <a:gd name="T9" fmla="*/ 443 h 443"/>
                  <a:gd name="T10" fmla="*/ 66 w 181"/>
                  <a:gd name="T11" fmla="*/ 443 h 4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443"/>
                  <a:gd name="T20" fmla="*/ 181 w 181"/>
                  <a:gd name="T21" fmla="*/ 443 h 4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443">
                    <a:moveTo>
                      <a:pt x="66" y="443"/>
                    </a:moveTo>
                    <a:cubicBezTo>
                      <a:pt x="49" y="384"/>
                      <a:pt x="0" y="153"/>
                      <a:pt x="8" y="90"/>
                    </a:cubicBezTo>
                    <a:cubicBezTo>
                      <a:pt x="16" y="27"/>
                      <a:pt x="63" y="0"/>
                      <a:pt x="91" y="0"/>
                    </a:cubicBezTo>
                    <a:cubicBezTo>
                      <a:pt x="119" y="0"/>
                      <a:pt x="167" y="30"/>
                      <a:pt x="174" y="90"/>
                    </a:cubicBezTo>
                    <a:cubicBezTo>
                      <a:pt x="181" y="150"/>
                      <a:pt x="131" y="384"/>
                      <a:pt x="113" y="443"/>
                    </a:cubicBezTo>
                    <a:lnTo>
                      <a:pt x="66" y="44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Oval 121"/>
              <p:cNvSpPr>
                <a:spLocks noChangeArrowheads="1"/>
              </p:cNvSpPr>
              <p:nvPr/>
            </p:nvSpPr>
            <p:spPr bwMode="auto">
              <a:xfrm>
                <a:off x="5251" y="1393"/>
                <a:ext cx="127" cy="12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3995936" y="3068960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</a:rPr>
              <a:t>1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3140968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</a:rPr>
              <a:t>2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39952" y="4653136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</a:rPr>
              <a:t>3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56176" y="4653136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</a:rPr>
              <a:t>4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581001"/>
            <a:ext cx="471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* По данным  компании </a:t>
            </a:r>
            <a:r>
              <a:rPr lang="en-US" sz="1200" b="1" dirty="0" smtClean="0">
                <a:solidFill>
                  <a:schemeClr val="bg1"/>
                </a:solidFill>
              </a:rPr>
              <a:t>Nielsen</a:t>
            </a:r>
            <a:r>
              <a:rPr lang="ru-RU" sz="1200" b="1" dirty="0" smtClean="0">
                <a:solidFill>
                  <a:schemeClr val="bg1"/>
                </a:solidFill>
              </a:rPr>
              <a:t> , </a:t>
            </a:r>
            <a:r>
              <a:rPr lang="en-US" sz="1200" b="1" dirty="0" smtClean="0">
                <a:solidFill>
                  <a:schemeClr val="bg1"/>
                </a:solidFill>
              </a:rPr>
              <a:t>2012</a:t>
            </a:r>
            <a:r>
              <a:rPr lang="ru-RU" sz="1200" b="1" dirty="0" smtClean="0">
                <a:solidFill>
                  <a:schemeClr val="bg1"/>
                </a:solidFill>
              </a:rPr>
              <a:t> год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3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_13_Объемы_тотрговля_обеспеч"/>
          <p:cNvPicPr>
            <a:picLocks noChangeAspect="1" noChangeArrowheads="1"/>
          </p:cNvPicPr>
          <p:nvPr/>
        </p:nvPicPr>
        <p:blipFill>
          <a:blip r:embed="rId3" cstate="print"/>
          <a:srcRect t="5986" r="49808"/>
          <a:stretch>
            <a:fillRect/>
          </a:stretch>
        </p:blipFill>
        <p:spPr bwMode="auto">
          <a:xfrm>
            <a:off x="3491880" y="2276872"/>
            <a:ext cx="2952328" cy="389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6786578" y="1071546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5536" y="1412776"/>
            <a:ext cx="8280920" cy="324036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32656"/>
            <a:ext cx="7704856" cy="430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800" b="1" dirty="0" smtClean="0">
                <a:solidFill>
                  <a:srgbClr val="832521"/>
                </a:solidFill>
              </a:rPr>
              <a:t> </a:t>
            </a:r>
            <a:endParaRPr lang="ru-RU" altLang="de-DE" sz="1600" b="1" dirty="0">
              <a:solidFill>
                <a:srgbClr val="8325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/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</a:t>
            </a:r>
          </a:p>
          <a:p>
            <a:pPr defTabSz="330200" eaLnBrk="0" hangingPunct="0"/>
            <a:endParaRPr lang="ru-RU" altLang="de-DE" b="1" dirty="0" smtClean="0">
              <a:solidFill>
                <a:srgbClr val="832521"/>
              </a:solidFill>
            </a:endParaRPr>
          </a:p>
          <a:p>
            <a:pPr defTabSz="330200" eaLnBrk="0" hangingPunct="0">
              <a:buFont typeface="Arial" charset="0"/>
              <a:buNone/>
            </a:pPr>
            <a:endParaRPr lang="ru-RU" altLang="de-DE" b="1" dirty="0">
              <a:solidFill>
                <a:srgbClr val="832521"/>
              </a:solidFill>
            </a:endParaRPr>
          </a:p>
        </p:txBody>
      </p:sp>
      <p:pic>
        <p:nvPicPr>
          <p:cNvPr id="22" name="Picture 2" descr="_13_Объемы_тотрговля_обеспеч"/>
          <p:cNvPicPr>
            <a:picLocks noChangeAspect="1" noChangeArrowheads="1"/>
          </p:cNvPicPr>
          <p:nvPr/>
        </p:nvPicPr>
        <p:blipFill>
          <a:blip r:embed="rId4" cstate="print"/>
          <a:srcRect l="51918" t="70631" r="18150"/>
          <a:stretch>
            <a:fillRect/>
          </a:stretch>
        </p:blipFill>
        <p:spPr bwMode="auto">
          <a:xfrm>
            <a:off x="3347864" y="6011053"/>
            <a:ext cx="1224136" cy="8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-324544" y="764704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ea typeface="MS PGothic" pitchFamily="34" charset="-128"/>
                <a:cs typeface="Times New Roman" pitchFamily="18" charset="0"/>
              </a:rPr>
              <a:t>Потребность в торговых площадях  рассчитана </a:t>
            </a:r>
            <a:r>
              <a:rPr lang="ru-RU" b="1" dirty="0" err="1" smtClean="0">
                <a:ea typeface="MS PGothic" pitchFamily="34" charset="-128"/>
                <a:cs typeface="Times New Roman" pitchFamily="18" charset="0"/>
              </a:rPr>
              <a:t>НИиПИ</a:t>
            </a:r>
            <a:r>
              <a:rPr lang="ru-RU" b="1" dirty="0" smtClean="0">
                <a:ea typeface="MS PGothic" pitchFamily="34" charset="-128"/>
                <a:cs typeface="Times New Roman" pitchFamily="18" charset="0"/>
              </a:rPr>
              <a:t>  Генплана Москвы  на основании устаревших  нормативов обеспеченности торговыми площадями*.</a:t>
            </a:r>
          </a:p>
          <a:p>
            <a:pPr algn="ctr" eaLnBrk="0" hangingPunct="0"/>
            <a:r>
              <a:rPr lang="ru-RU" b="1" dirty="0" smtClean="0">
                <a:ea typeface="MS PGothic" pitchFamily="34" charset="-128"/>
                <a:cs typeface="Times New Roman" pitchFamily="18" charset="0"/>
              </a:rPr>
              <a:t> В условиях современного мегаполиса ситуация значительно хуже!</a:t>
            </a:r>
            <a:endParaRPr lang="en-GB" sz="1200" b="1" dirty="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6672"/>
            <a:ext cx="810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/>
            <a:r>
              <a:rPr lang="ru-RU" altLang="de-DE" sz="2000" b="1" dirty="0" smtClean="0">
                <a:solidFill>
                  <a:srgbClr val="832521"/>
                </a:solidFill>
              </a:rPr>
              <a:t>ОСТРЫЙ ДЕФИЦИТ ТОРГОВЫХ ПЛОЩАДЕЙ  В ГОРОДЕ МОСКВЕ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2060848"/>
            <a:ext cx="28803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30200" eaLnBrk="0" hangingPunct="0"/>
            <a:r>
              <a:rPr lang="ru-RU" altLang="de-DE" b="1" dirty="0" smtClean="0"/>
              <a:t>ДЕФИЦИТ МАГАЗИНОВ ШАГОВОЙ ДОСТУПНОСТИ</a:t>
            </a:r>
          </a:p>
        </p:txBody>
      </p:sp>
      <p:cxnSp>
        <p:nvCxnSpPr>
          <p:cNvPr id="24" name="LeanLine Vertical 634433568119250636"/>
          <p:cNvCxnSpPr>
            <a:cxnSpLocks/>
          </p:cNvCxnSpPr>
          <p:nvPr/>
        </p:nvCxnSpPr>
        <p:spPr>
          <a:xfrm>
            <a:off x="3347864" y="1700808"/>
            <a:ext cx="0" cy="5157192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76256" y="2996952"/>
            <a:ext cx="2123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БОЛЬШАЯ ЧАСТЬ ГОРОДА ЯВЛЯЕТСЯ ПРОБЛЕМНОЙ ЗОНОЙ ПО «ШАГОВОЙ ДОСТУПНОСТИ»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39" name="Group 102"/>
          <p:cNvGrpSpPr>
            <a:grpSpLocks/>
          </p:cNvGrpSpPr>
          <p:nvPr/>
        </p:nvGrpSpPr>
        <p:grpSpPr bwMode="auto">
          <a:xfrm>
            <a:off x="6516216" y="3501008"/>
            <a:ext cx="432048" cy="1340768"/>
            <a:chOff x="4014" y="1676"/>
            <a:chExt cx="186" cy="623"/>
          </a:xfrm>
          <a:solidFill>
            <a:srgbClr val="C00000"/>
          </a:solidFill>
        </p:grpSpPr>
        <p:sp>
          <p:nvSpPr>
            <p:cNvPr id="41" name="AutoShape 103"/>
            <p:cNvSpPr>
              <a:spLocks noChangeArrowheads="1"/>
            </p:cNvSpPr>
            <p:nvPr/>
          </p:nvSpPr>
          <p:spPr bwMode="auto">
            <a:xfrm flipV="1">
              <a:off x="4014" y="1676"/>
              <a:ext cx="186" cy="463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2" name="Oval 104"/>
            <p:cNvSpPr>
              <a:spLocks noChangeArrowheads="1"/>
            </p:cNvSpPr>
            <p:nvPr/>
          </p:nvSpPr>
          <p:spPr bwMode="auto">
            <a:xfrm>
              <a:off x="4055" y="2194"/>
              <a:ext cx="105" cy="10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259632" y="652534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prstClr val="white"/>
                </a:solidFill>
                <a:ea typeface="MS PGothic" pitchFamily="34" charset="-128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prstClr val="white"/>
                </a:solidFill>
                <a:ea typeface="MS PGothic" pitchFamily="34" charset="-128"/>
                <a:cs typeface="Times New Roman" pitchFamily="18" charset="0"/>
              </a:rPr>
              <a:t>МГСН 1.01-99</a:t>
            </a:r>
            <a:endParaRPr lang="en-GB" sz="1200" dirty="0">
              <a:solidFill>
                <a:prstClr val="white"/>
              </a:solidFill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586754" name="Picture 2" descr="C:\Documents and Settings\Anyone\Рабочий стол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8"/>
            <a:ext cx="3213522" cy="3785461"/>
          </a:xfrm>
          <a:prstGeom prst="rect">
            <a:avLst/>
          </a:prstGeom>
          <a:noFill/>
        </p:spPr>
      </p:pic>
      <p:pic>
        <p:nvPicPr>
          <p:cNvPr id="28" name="Picture 2" descr="_СУЩ СОСТ СЕТИ об потр рынка"/>
          <p:cNvPicPr>
            <a:picLocks noChangeAspect="1" noChangeArrowheads="1"/>
          </p:cNvPicPr>
          <p:nvPr/>
        </p:nvPicPr>
        <p:blipFill>
          <a:blip r:embed="rId6" cstate="print"/>
          <a:srcRect l="82191" t="77934" b="8856"/>
          <a:stretch>
            <a:fillRect/>
          </a:stretch>
        </p:blipFill>
        <p:spPr bwMode="auto">
          <a:xfrm>
            <a:off x="-1" y="6093297"/>
            <a:ext cx="1233249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55576" y="2060848"/>
            <a:ext cx="24482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ДЕФИЦИТ ТОРГОВЫХ ОБЪЕКТОВ В ЦЕЛОМ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786578" y="1071546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04664"/>
            <a:ext cx="8100392" cy="4154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700" b="1" dirty="0" smtClean="0">
                <a:solidFill>
                  <a:srgbClr val="832521"/>
                </a:solidFill>
              </a:rPr>
              <a:t> </a:t>
            </a:r>
            <a:r>
              <a:rPr lang="ru-RU" altLang="de-DE" sz="2400" b="1" dirty="0" smtClean="0">
                <a:solidFill>
                  <a:srgbClr val="832521"/>
                </a:solidFill>
              </a:rPr>
              <a:t>ЧТО ДЕЛАТЬ?</a:t>
            </a:r>
            <a:endParaRPr lang="ru-RU" altLang="de-DE" sz="2700" b="1" dirty="0">
              <a:solidFill>
                <a:srgbClr val="8325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b="1" dirty="0">
              <a:solidFill>
                <a:srgbClr val="832521"/>
              </a:solidFill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0" y="6596063"/>
            <a:ext cx="774309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100" dirty="0" smtClean="0">
                <a:solidFill>
                  <a:prstClr val="white"/>
                </a:solidFill>
                <a:ea typeface="MS PGothic" pitchFamily="34" charset="-128"/>
                <a:cs typeface="Times New Roman" pitchFamily="18" charset="0"/>
              </a:rPr>
              <a:t>* Без учета  несанкционированных ярмарок и рынков, несанкционированной торговли с рук</a:t>
            </a:r>
            <a:endParaRPr lang="en-GB" sz="1100" dirty="0">
              <a:solidFill>
                <a:prstClr val="white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1" name="Rectangle 121"/>
          <p:cNvSpPr>
            <a:spLocks noChangeArrowheads="1"/>
          </p:cNvSpPr>
          <p:nvPr/>
        </p:nvSpPr>
        <p:spPr bwMode="auto">
          <a:xfrm>
            <a:off x="5004048" y="836712"/>
            <a:ext cx="2880320" cy="576064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600" b="1" dirty="0" smtClean="0"/>
              <a:t>ЛЕГАЛИЗОВАННАЯ ТОРГОВЛЯ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5730" name="Picture 2" descr="C:\DOCUME~1\Anyone\LOCALS~1\Temp\Rar$DR18.280\ул. Бирюлевская, 3, ООО Рислек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2627784" cy="1970838"/>
          </a:xfrm>
          <a:prstGeom prst="rect">
            <a:avLst/>
          </a:prstGeom>
          <a:noFill/>
        </p:spPr>
      </p:pic>
      <p:pic>
        <p:nvPicPr>
          <p:cNvPr id="585731" name="Picture 3" descr="C:\DOCUME~1\Anyone\LOCALS~1\Temp\Rar$DR46.280\P1020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0"/>
            <a:ext cx="2627784" cy="1970838"/>
          </a:xfrm>
          <a:prstGeom prst="rect">
            <a:avLst/>
          </a:prstGeom>
          <a:noFill/>
        </p:spPr>
      </p:pic>
      <p:pic>
        <p:nvPicPr>
          <p:cNvPr id="585732" name="Picture 4" descr="C:\DOCUME~1\Anyone\LOCALS~1\Temp\Rar$DR90.280\P10204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2627784" cy="1970838"/>
          </a:xfrm>
          <a:prstGeom prst="rect">
            <a:avLst/>
          </a:prstGeom>
          <a:noFill/>
        </p:spPr>
      </p:pic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827584" y="836712"/>
            <a:ext cx="2736304" cy="504056"/>
          </a:xfrm>
          <a:prstGeom prst="rect">
            <a:avLst/>
          </a:prstGeom>
          <a:solidFill>
            <a:srgbClr val="800000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НЕЛЕГАЛЬНАЯ ТОРГОВЛЯ</a:t>
            </a:r>
          </a:p>
        </p:txBody>
      </p:sp>
      <p:sp>
        <p:nvSpPr>
          <p:cNvPr id="61" name="Прямоугольник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71800" y="2276872"/>
            <a:ext cx="3312368" cy="3240360"/>
          </a:xfrm>
          <a:prstGeom prst="ellipse">
            <a:avLst/>
          </a:prstGeom>
          <a:solidFill>
            <a:srgbClr val="FF0000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НЕСАНКЦИОНИРОВАННАЯ ТОРГОВЛЯ  в Москве  </a:t>
            </a:r>
          </a:p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(на октябрь  2012 года):</a:t>
            </a:r>
          </a:p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2 000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несанкционированных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торговых объектов* </a:t>
            </a:r>
          </a:p>
        </p:txBody>
      </p:sp>
      <p:pic>
        <p:nvPicPr>
          <p:cNvPr id="2" name="Picture 2" descr="C:\Documents and Settings\Anyone\Мои документы\Downloads\фотография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738331"/>
            <a:ext cx="2843808" cy="3119669"/>
          </a:xfrm>
          <a:prstGeom prst="rect">
            <a:avLst/>
          </a:prstGeom>
          <a:noFill/>
        </p:spPr>
      </p:pic>
      <p:pic>
        <p:nvPicPr>
          <p:cNvPr id="3" name="Picture 3" descr="C:\Documents and Settings\Anyone\Мои документы\Downloads\33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7533" y="1556792"/>
            <a:ext cx="2886467" cy="216485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987824" y="558924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Вывести или  легализовать?</a:t>
            </a:r>
            <a:endParaRPr lang="ru-RU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71800" y="134076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Что делать</a:t>
            </a:r>
            <a:r>
              <a:rPr lang="ru-RU" sz="5400" b="1" dirty="0" smtClean="0"/>
              <a:t>?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2677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45" y="0"/>
            <a:ext cx="5550877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1700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sz="1700" b="1" dirty="0">
              <a:solidFill>
                <a:srgbClr val="832521"/>
              </a:solidFill>
            </a:endParaRPr>
          </a:p>
        </p:txBody>
      </p:sp>
      <p:sp>
        <p:nvSpPr>
          <p:cNvPr id="43" name="Rectang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04664"/>
            <a:ext cx="7880838" cy="461665"/>
          </a:xfrm>
        </p:spPr>
        <p:txBody>
          <a:bodyPr>
            <a:spAutoFit/>
          </a:bodyPr>
          <a:lstStyle/>
          <a:p>
            <a:pPr algn="l"/>
            <a:r>
              <a:rPr lang="ru-RU" sz="2400" b="1" dirty="0" smtClean="0">
                <a:solidFill>
                  <a:srgbClr val="832521"/>
                </a:solidFill>
                <a:latin typeface="+mn-lt"/>
                <a:ea typeface="+mn-ea"/>
                <a:cs typeface="+mn-cs"/>
              </a:rPr>
              <a:t>ИНЫЕ  ПРОБЛЕМЫ </a:t>
            </a:r>
            <a:endParaRPr lang="ru-RU" sz="2400" b="1" dirty="0">
              <a:solidFill>
                <a:srgbClr val="8325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Rectangle 121"/>
          <p:cNvSpPr>
            <a:spLocks noChangeArrowheads="1"/>
          </p:cNvSpPr>
          <p:nvPr/>
        </p:nvSpPr>
        <p:spPr bwMode="auto">
          <a:xfrm>
            <a:off x="323528" y="908720"/>
            <a:ext cx="3852936" cy="2232248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2000" b="1" dirty="0" smtClean="0"/>
              <a:t>ПРОБЛЕМА СРОКОВ «ЧТО ПОСЛЕ «2015  ГОДА»? </a:t>
            </a:r>
          </a:p>
        </p:txBody>
      </p:sp>
      <p:sp>
        <p:nvSpPr>
          <p:cNvPr id="42" name="Rectangle 121"/>
          <p:cNvSpPr>
            <a:spLocks noChangeArrowheads="1"/>
          </p:cNvSpPr>
          <p:nvPr/>
        </p:nvSpPr>
        <p:spPr bwMode="auto">
          <a:xfrm>
            <a:off x="4139952" y="3068960"/>
            <a:ext cx="3888432" cy="2088232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lvl="0" algn="ctr"/>
            <a:endParaRPr lang="ru-RU" sz="1400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3707904" y="2636912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</a:rPr>
              <a:t>5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524328" y="4653136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00000"/>
                </a:solidFill>
              </a:rPr>
              <a:t>6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292080" y="-273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ВАРИАНТ 2</a:t>
            </a:r>
            <a:r>
              <a:rPr lang="ru-RU" b="1" dirty="0" smtClean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ru-RU" b="1" dirty="0" smtClean="0">
                <a:solidFill>
                  <a:srgbClr val="FF0000"/>
                </a:solidFill>
                <a:sym typeface="Wingdings" pitchFamily="2" charset="2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11960" y="3284984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СЛАБАЯ ВОВЛЕЧЕННОСТЬ БИЗНЕС-СООБЩЕСТВ</a:t>
            </a:r>
          </a:p>
          <a:p>
            <a:pPr algn="ctr"/>
            <a:r>
              <a:rPr lang="ru-RU" sz="2000" b="1" dirty="0" smtClean="0"/>
              <a:t> в регулирование мелкорозничной торговли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5157192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</a:rPr>
              <a:t>Каждые три года происходит передел рынка посредством аннулирования прав и разыгрывания их заново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11960" y="5229200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</a:rPr>
              <a:t>Низкая ориентированность Схемы размещения на спрос жителей</a:t>
            </a:r>
          </a:p>
        </p:txBody>
      </p:sp>
      <p:pic>
        <p:nvPicPr>
          <p:cNvPr id="587778" name="Picture 2" descr="http://www.chelsi.ru/uploads/posts/2012-01/1327567532_biznes-v-interne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08720"/>
            <a:ext cx="3888432" cy="223224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23528" y="3140968"/>
            <a:ext cx="3708920" cy="187220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4379"/>
              </a:avLst>
            </a:prstTxWarp>
            <a:spAutoFit/>
          </a:bodyPr>
          <a:lstStyle/>
          <a:p>
            <a:r>
              <a:rPr lang="ru-RU" sz="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 ждать  в 20</a:t>
            </a:r>
            <a:r>
              <a:rPr lang="ru-RU" sz="800" b="1" dirty="0" smtClean="0"/>
              <a:t> </a:t>
            </a:r>
            <a:r>
              <a:rPr lang="ru-RU" sz="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 году?</a:t>
            </a:r>
            <a:endParaRPr lang="ru-RU" sz="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2" name="LeanLine Vertical 634433568119250636"/>
          <p:cNvCxnSpPr>
            <a:cxnSpLocks/>
          </p:cNvCxnSpPr>
          <p:nvPr/>
        </p:nvCxnSpPr>
        <p:spPr>
          <a:xfrm>
            <a:off x="4139952" y="692696"/>
            <a:ext cx="0" cy="6021288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851920" y="4725144"/>
            <a:ext cx="571503" cy="428627"/>
            <a:chOff x="506598" y="3904124"/>
            <a:chExt cx="799688" cy="837409"/>
          </a:xfrm>
        </p:grpSpPr>
        <p:sp>
          <p:nvSpPr>
            <p:cNvPr id="19" name="AutoShape 118"/>
            <p:cNvSpPr>
              <a:spLocks noChangeArrowheads="1"/>
            </p:cNvSpPr>
            <p:nvPr/>
          </p:nvSpPr>
          <p:spPr bwMode="auto">
            <a:xfrm>
              <a:off x="506598" y="3904124"/>
              <a:ext cx="799688" cy="83740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21" name="Group 119"/>
            <p:cNvGrpSpPr>
              <a:grpSpLocks/>
            </p:cNvGrpSpPr>
            <p:nvPr/>
          </p:nvGrpSpPr>
          <p:grpSpPr bwMode="auto">
            <a:xfrm>
              <a:off x="832625" y="4063992"/>
              <a:ext cx="147634" cy="624251"/>
              <a:chOff x="5224" y="890"/>
              <a:chExt cx="181" cy="629"/>
            </a:xfrm>
            <a:solidFill>
              <a:srgbClr val="FF0000"/>
            </a:solidFill>
          </p:grpSpPr>
          <p:sp>
            <p:nvSpPr>
              <p:cNvPr id="22" name="Freeform 120"/>
              <p:cNvSpPr>
                <a:spLocks/>
              </p:cNvSpPr>
              <p:nvPr/>
            </p:nvSpPr>
            <p:spPr bwMode="auto">
              <a:xfrm>
                <a:off x="5224" y="890"/>
                <a:ext cx="181" cy="443"/>
              </a:xfrm>
              <a:custGeom>
                <a:avLst/>
                <a:gdLst>
                  <a:gd name="T0" fmla="*/ 66 w 181"/>
                  <a:gd name="T1" fmla="*/ 443 h 443"/>
                  <a:gd name="T2" fmla="*/ 8 w 181"/>
                  <a:gd name="T3" fmla="*/ 90 h 443"/>
                  <a:gd name="T4" fmla="*/ 91 w 181"/>
                  <a:gd name="T5" fmla="*/ 0 h 443"/>
                  <a:gd name="T6" fmla="*/ 174 w 181"/>
                  <a:gd name="T7" fmla="*/ 90 h 443"/>
                  <a:gd name="T8" fmla="*/ 113 w 181"/>
                  <a:gd name="T9" fmla="*/ 443 h 443"/>
                  <a:gd name="T10" fmla="*/ 66 w 181"/>
                  <a:gd name="T11" fmla="*/ 443 h 4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443"/>
                  <a:gd name="T20" fmla="*/ 181 w 181"/>
                  <a:gd name="T21" fmla="*/ 443 h 4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443">
                    <a:moveTo>
                      <a:pt x="66" y="443"/>
                    </a:moveTo>
                    <a:cubicBezTo>
                      <a:pt x="49" y="384"/>
                      <a:pt x="0" y="153"/>
                      <a:pt x="8" y="90"/>
                    </a:cubicBezTo>
                    <a:cubicBezTo>
                      <a:pt x="16" y="27"/>
                      <a:pt x="63" y="0"/>
                      <a:pt x="91" y="0"/>
                    </a:cubicBezTo>
                    <a:cubicBezTo>
                      <a:pt x="119" y="0"/>
                      <a:pt x="167" y="30"/>
                      <a:pt x="174" y="90"/>
                    </a:cubicBezTo>
                    <a:cubicBezTo>
                      <a:pt x="181" y="150"/>
                      <a:pt x="131" y="384"/>
                      <a:pt x="113" y="443"/>
                    </a:cubicBezTo>
                    <a:lnTo>
                      <a:pt x="66" y="44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Oval 121"/>
              <p:cNvSpPr>
                <a:spLocks noChangeArrowheads="1"/>
              </p:cNvSpPr>
              <p:nvPr/>
            </p:nvSpPr>
            <p:spPr bwMode="auto">
              <a:xfrm>
                <a:off x="5251" y="1393"/>
                <a:ext cx="127" cy="12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103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1"/>
          <p:cNvSpPr>
            <a:spLocks noChangeArrowheads="1"/>
          </p:cNvSpPr>
          <p:nvPr/>
        </p:nvSpPr>
        <p:spPr bwMode="auto">
          <a:xfrm>
            <a:off x="179512" y="5085184"/>
            <a:ext cx="6120680" cy="1224136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21"/>
          <p:cNvSpPr>
            <a:spLocks noChangeArrowheads="1"/>
          </p:cNvSpPr>
          <p:nvPr/>
        </p:nvSpPr>
        <p:spPr bwMode="auto">
          <a:xfrm>
            <a:off x="179512" y="3356992"/>
            <a:ext cx="6120680" cy="1584176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lvl="0"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21"/>
          <p:cNvSpPr>
            <a:spLocks noChangeArrowheads="1"/>
          </p:cNvSpPr>
          <p:nvPr/>
        </p:nvSpPr>
        <p:spPr bwMode="auto">
          <a:xfrm>
            <a:off x="179512" y="2132856"/>
            <a:ext cx="6120680" cy="1152128"/>
          </a:xfrm>
          <a:prstGeom prst="rect">
            <a:avLst/>
          </a:prstGeom>
          <a:solidFill>
            <a:srgbClr val="F9DB8B"/>
          </a:solidFill>
          <a:ln w="2857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5550877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1700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sz="1700" b="1" dirty="0">
              <a:solidFill>
                <a:srgbClr val="832521"/>
              </a:solidFill>
            </a:endParaRPr>
          </a:p>
        </p:txBody>
      </p:sp>
      <p:sp>
        <p:nvSpPr>
          <p:cNvPr id="43" name="Rectang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04664"/>
            <a:ext cx="7880838" cy="523220"/>
          </a:xfrm>
        </p:spPr>
        <p:txBody>
          <a:bodyPr>
            <a:spAutoFit/>
          </a:bodyPr>
          <a:lstStyle/>
          <a:p>
            <a:pPr algn="l"/>
            <a:r>
              <a:rPr lang="ru-RU" sz="2800" b="1" dirty="0" smtClean="0">
                <a:solidFill>
                  <a:srgbClr val="832521"/>
                </a:solidFill>
                <a:latin typeface="+mn-lt"/>
                <a:ea typeface="+mn-ea"/>
                <a:cs typeface="+mn-cs"/>
              </a:rPr>
              <a:t>ЦЕЛИ И ЗАДАЧИ </a:t>
            </a:r>
            <a:r>
              <a:rPr lang="en-US" sz="2800" b="1" dirty="0" smtClean="0">
                <a:solidFill>
                  <a:srgbClr val="832521"/>
                </a:solidFill>
                <a:latin typeface="+mn-lt"/>
                <a:ea typeface="+mn-ea"/>
                <a:cs typeface="+mn-cs"/>
              </a:rPr>
              <a:t>II </a:t>
            </a:r>
            <a:r>
              <a:rPr lang="ru-RU" sz="2800" b="1" dirty="0" smtClean="0">
                <a:solidFill>
                  <a:srgbClr val="832521"/>
                </a:solidFill>
                <a:latin typeface="+mn-lt"/>
                <a:ea typeface="+mn-ea"/>
                <a:cs typeface="+mn-cs"/>
              </a:rPr>
              <a:t>ЭТАПА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204864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ОБЕСПЕЧЕНИЕ МАКСИМАЛЬНОЙ ДОСТУПНОСТИ СВЕЖИХ ПРОДУКТОВ ПИТАНИЯ для качественной и здоровой жизни. СОЗДАНИЕ КОМФОРТНОЙ ИНФРАСТРУКТУРЫ современного мегаполиса.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083" name="Rectangle 3"/>
          <p:cNvSpPr>
            <a:spLocks noChangeArrowheads="1"/>
          </p:cNvSpPr>
          <p:nvPr/>
        </p:nvSpPr>
        <p:spPr bwMode="auto">
          <a:xfrm>
            <a:off x="428564" y="3682479"/>
            <a:ext cx="56556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2. СТИМУЛИРОВАНИЕ ПРЕДПРИНИМАТЕЛЬСКОЙ АКТИВНОСТИ в сфере нестационарной розничной торговли и ЛЕГАЛИЗАЦИЯ ТЕНЕВОГО СЕКТОРА за счет уменьшения несанкционированной торговли.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0" y="836712"/>
            <a:ext cx="8028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i="1" dirty="0" smtClean="0">
                <a:solidFill>
                  <a:srgbClr val="832521"/>
                </a:solidFill>
              </a:rPr>
              <a:t>ЦЕЛЬЮ КОНЦЕПЦИИ ЯВЛЯЕТСЯ ИЗДАНИЕ СОВРЕМЕНННОГО, ЕДИНОГО, ЦЕЛОСТНОГО, ВНУТРЕННЕ НЕПРОТИВОРЕЧИВОГО И ВЫВЕРЕННОГО НОРМАТИВНОГО АКТА, КОТОРЫЙ ПОЛНОСТЬЮ БЫ УРЕГУЛИРОВАЛ ОТНОШЕНИЯ, СВЯЗАННЫЕ С РАЗВИТИЕМ НЕСТАЦИОНАРНОЙ ТОРГОВЛИ В МОСКВЕ.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3928" y="177281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ЗАДАЧИ РЕГУЛИРОВАНИЯ:</a:t>
            </a:r>
            <a:endParaRPr lang="ru-RU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373216"/>
            <a:ext cx="565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ПОПОЛНЕНИЕ городского БЮДЖЕТА,  направление теневых потоков в бюджет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4946" name="Picture 2" descr="http://dieta-vot.ru/uploads/posts/2012-01/1326041281_57705768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2339752" cy="1265944"/>
          </a:xfrm>
          <a:prstGeom prst="rect">
            <a:avLst/>
          </a:prstGeom>
          <a:noFill/>
        </p:spPr>
      </p:pic>
      <p:pic>
        <p:nvPicPr>
          <p:cNvPr id="594948" name="Picture 4" descr="http://assets.comcourse.com/img/urb-bsb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429000"/>
            <a:ext cx="2326565" cy="1512168"/>
          </a:xfrm>
          <a:prstGeom prst="rect">
            <a:avLst/>
          </a:prstGeom>
          <a:noFill/>
        </p:spPr>
      </p:pic>
      <p:pic>
        <p:nvPicPr>
          <p:cNvPr id="594950" name="Picture 6" descr="http://cs5964.userapi.com/u92891030/-14/x_5f18733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085184"/>
            <a:ext cx="230425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5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Joined 2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196752"/>
            <a:ext cx="8388424" cy="288032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НОВЫЕ ПРИНЦИПЫ ФУНКЦИОНИРОВАНИЯ МЕЛКОРОЗНИЧНОЙ ТОРГОВЛИ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5" name="Прямоугольник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36712"/>
            <a:ext cx="7956376" cy="360040"/>
          </a:xfrm>
          <a:prstGeom prst="rect">
            <a:avLst/>
          </a:prstGeom>
          <a:solidFill>
            <a:srgbClr val="A6302A"/>
          </a:solidFill>
          <a:ln>
            <a:solidFill>
              <a:srgbClr val="A63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ИЗДАНИЕ НОВОЙ РЕДАКЦИИ ПОСТАНОВЛЕНИЯ 26-ПП</a:t>
            </a:r>
            <a:endParaRPr lang="ru-RU" sz="2000" b="1" dirty="0" smtClean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20272" y="1124744"/>
            <a:ext cx="527538" cy="3429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Text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504" y="404664"/>
            <a:ext cx="7704856" cy="430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sz="2800" b="1" dirty="0" smtClean="0">
                <a:solidFill>
                  <a:srgbClr val="832521"/>
                </a:solidFill>
              </a:rPr>
              <a:t>ЧТО ДЕЛАТЬ?  (1) </a:t>
            </a:r>
            <a:endParaRPr lang="ru-RU" altLang="de-DE" sz="2800" b="1" dirty="0">
              <a:solidFill>
                <a:srgbClr val="83252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694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0200" eaLnBrk="0" hangingPunct="0">
              <a:buFont typeface="Arial" charset="0"/>
              <a:buNone/>
            </a:pPr>
            <a:r>
              <a:rPr lang="ru-RU" altLang="de-DE" b="1" dirty="0" smtClean="0">
                <a:solidFill>
                  <a:srgbClr val="832521"/>
                </a:solidFill>
              </a:rPr>
              <a:t>ДЕПАРТАМЕНТ ТОРГОВЛИ И УСЛУГ ГОРОДА МОСКВЫ </a:t>
            </a:r>
            <a:endParaRPr lang="ru-RU" altLang="de-DE" b="1" dirty="0">
              <a:solidFill>
                <a:srgbClr val="832521"/>
              </a:solidFill>
            </a:endParaRPr>
          </a:p>
        </p:txBody>
      </p:sp>
      <p:sp>
        <p:nvSpPr>
          <p:cNvPr id="49" name="Joined 2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7544" y="4797152"/>
            <a:ext cx="2016224" cy="1728192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2400" b="1" dirty="0" smtClean="0"/>
              <a:t>ЕДИНАЯ СХЕМА РАЗМЕЩЕНИЯ </a:t>
            </a:r>
            <a:r>
              <a:rPr lang="ru-RU" b="1" dirty="0" smtClean="0"/>
              <a:t>нестационарных торговых объектов</a:t>
            </a:r>
          </a:p>
        </p:txBody>
      </p:sp>
      <p:sp>
        <p:nvSpPr>
          <p:cNvPr id="50" name="Joined 2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67544" y="1844824"/>
            <a:ext cx="2016224" cy="2808312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2400" b="1" dirty="0" smtClean="0"/>
              <a:t>ЕДИНАЯ ГОРОДСКАЯ ПОЛИТИКА               </a:t>
            </a:r>
            <a:r>
              <a:rPr lang="ru-RU" b="1" dirty="0" smtClean="0"/>
              <a:t>в отношении мелкорозничной торговли </a:t>
            </a:r>
          </a:p>
        </p:txBody>
      </p:sp>
      <p:sp>
        <p:nvSpPr>
          <p:cNvPr id="66" name="Joined 2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915816" y="1844824"/>
            <a:ext cx="2952328" cy="576064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endParaRPr lang="ru-RU" sz="14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2915816" y="1844824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ЕДИНЫЕ КРИТЕРИИ РАЗМЕЩЕНИЯ</a:t>
            </a:r>
            <a:r>
              <a:rPr lang="ru-RU" sz="1400" dirty="0" smtClean="0"/>
              <a:t> в абсолютных величинах</a:t>
            </a:r>
          </a:p>
          <a:p>
            <a:endParaRPr lang="ru-RU" sz="1400" dirty="0"/>
          </a:p>
        </p:txBody>
      </p:sp>
      <p:sp>
        <p:nvSpPr>
          <p:cNvPr id="70" name="Joined 2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915816" y="5373216"/>
            <a:ext cx="5904656" cy="1152128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600" b="1" dirty="0" smtClean="0"/>
              <a:t>2. Изменения в Схему направлены на достижение МИНИМАЛЬНЫХ НОРМАТИВОВ ОБЕСПЕЧЕННОСТИ конкретными специализаций и общих нормативов доступности торговых объектов. </a:t>
            </a:r>
            <a:endParaRPr lang="ru-RU" sz="1200" b="1" dirty="0" smtClean="0"/>
          </a:p>
        </p:txBody>
      </p:sp>
      <p:sp>
        <p:nvSpPr>
          <p:cNvPr id="71" name="Joined 2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915816" y="2996952"/>
            <a:ext cx="2952328" cy="648072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dirty="0" smtClean="0"/>
              <a:t> </a:t>
            </a:r>
            <a:r>
              <a:rPr lang="ru-RU" sz="1400" b="1" dirty="0" smtClean="0"/>
              <a:t>ТИПОВЫЕ АРХИТЕКТУРНЫЕ  РЕШЕНИЯ  </a:t>
            </a:r>
            <a:r>
              <a:rPr lang="ru-RU" sz="1400" dirty="0" smtClean="0"/>
              <a:t>нестационарных торговых объектов. Контроль за соблюдением.</a:t>
            </a:r>
          </a:p>
        </p:txBody>
      </p:sp>
      <p:sp>
        <p:nvSpPr>
          <p:cNvPr id="72" name="Joined 2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2915816" y="3717032"/>
            <a:ext cx="2952328" cy="36004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dirty="0" smtClean="0"/>
              <a:t>Формирование </a:t>
            </a:r>
            <a:r>
              <a:rPr lang="ru-RU" sz="1400" b="1" dirty="0" smtClean="0"/>
              <a:t>ТОРГОВЫХ ЗОН</a:t>
            </a:r>
          </a:p>
        </p:txBody>
      </p:sp>
      <p:sp>
        <p:nvSpPr>
          <p:cNvPr id="80" name="Joined 2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915816" y="4797152"/>
            <a:ext cx="5904656" cy="504056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600" b="1" dirty="0" smtClean="0"/>
              <a:t>1</a:t>
            </a:r>
            <a:r>
              <a:rPr lang="ru-RU" sz="1600" dirty="0" smtClean="0"/>
              <a:t>. Утвержденный </a:t>
            </a:r>
            <a:r>
              <a:rPr lang="ru-RU" sz="1600" b="1" dirty="0" smtClean="0"/>
              <a:t>АЛГОРИТМ ФОРМИРОВАНИЯ И ИЗМЕНЕНИЯ СХЕМЫ </a:t>
            </a:r>
            <a:r>
              <a:rPr lang="ru-RU" sz="1600" dirty="0" smtClean="0"/>
              <a:t>через Департамент торговли и услуг города Москвы</a:t>
            </a:r>
          </a:p>
        </p:txBody>
      </p:sp>
      <p:sp>
        <p:nvSpPr>
          <p:cNvPr id="28" name="Joined 22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2915816" y="4149080"/>
            <a:ext cx="2952328" cy="576064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dirty="0" smtClean="0"/>
              <a:t>Развитие современных форматов торговли форматов             (</a:t>
            </a:r>
            <a:r>
              <a:rPr lang="ru-RU" sz="1400" b="1" dirty="0" smtClean="0"/>
              <a:t>МОБИЛЬНАЯ ТОРГОВЛЯ,   ВЕНДИНГ</a:t>
            </a:r>
            <a:r>
              <a:rPr lang="ru-RU" sz="1400" dirty="0" smtClean="0"/>
              <a:t>)</a:t>
            </a:r>
          </a:p>
        </p:txBody>
      </p:sp>
      <p:pic>
        <p:nvPicPr>
          <p:cNvPr id="33" name="Содержимое 3" descr="Гротис1.bmp"/>
          <p:cNvPicPr>
            <a:picLocks noChangeAspect="1"/>
          </p:cNvPicPr>
          <p:nvPr/>
        </p:nvPicPr>
        <p:blipFill>
          <a:blip r:embed="rId16" cstate="print"/>
          <a:srcRect t="15691"/>
          <a:stretch>
            <a:fillRect/>
          </a:stretch>
        </p:blipFill>
        <p:spPr>
          <a:xfrm>
            <a:off x="5976980" y="1844824"/>
            <a:ext cx="2915501" cy="2880320"/>
          </a:xfrm>
          <a:prstGeom prst="rect">
            <a:avLst/>
          </a:prstGeom>
        </p:spPr>
      </p:pic>
      <p:sp>
        <p:nvSpPr>
          <p:cNvPr id="61" name="Freeform 74"/>
          <p:cNvSpPr>
            <a:spLocks/>
          </p:cNvSpPr>
          <p:nvPr/>
        </p:nvSpPr>
        <p:spPr bwMode="auto">
          <a:xfrm>
            <a:off x="251520" y="1844824"/>
            <a:ext cx="576064" cy="1080120"/>
          </a:xfrm>
          <a:custGeom>
            <a:avLst/>
            <a:gdLst>
              <a:gd name="T0" fmla="*/ 2147483647 w 522"/>
              <a:gd name="T1" fmla="*/ 2147483647 h 1423"/>
              <a:gd name="T2" fmla="*/ 2147483647 w 522"/>
              <a:gd name="T3" fmla="*/ 2147483647 h 1423"/>
              <a:gd name="T4" fmla="*/ 2147483647 w 522"/>
              <a:gd name="T5" fmla="*/ 2147483647 h 1423"/>
              <a:gd name="T6" fmla="*/ 2147483647 w 522"/>
              <a:gd name="T7" fmla="*/ 2147483647 h 1423"/>
              <a:gd name="T8" fmla="*/ 2147483647 w 522"/>
              <a:gd name="T9" fmla="*/ 2147483647 h 1423"/>
              <a:gd name="T10" fmla="*/ 0 w 522"/>
              <a:gd name="T11" fmla="*/ 2147483647 h 1423"/>
              <a:gd name="T12" fmla="*/ 2147483647 w 522"/>
              <a:gd name="T13" fmla="*/ 0 h 1423"/>
              <a:gd name="T14" fmla="*/ 2147483647 w 522"/>
              <a:gd name="T15" fmla="*/ 0 h 1423"/>
              <a:gd name="T16" fmla="*/ 2147483647 w 522"/>
              <a:gd name="T17" fmla="*/ 2147483647 h 1423"/>
              <a:gd name="T18" fmla="*/ 2147483647 w 522"/>
              <a:gd name="T19" fmla="*/ 2147483647 h 1423"/>
              <a:gd name="T20" fmla="*/ 2147483647 w 522"/>
              <a:gd name="T21" fmla="*/ 2147483647 h 1423"/>
              <a:gd name="T22" fmla="*/ 2147483647 w 522"/>
              <a:gd name="T23" fmla="*/ 2147483647 h 14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2"/>
              <a:gd name="T37" fmla="*/ 0 h 1423"/>
              <a:gd name="T38" fmla="*/ 522 w 522"/>
              <a:gd name="T39" fmla="*/ 1423 h 14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2" h="1423">
                <a:moveTo>
                  <a:pt x="323" y="1142"/>
                </a:moveTo>
                <a:lnTo>
                  <a:pt x="75" y="1423"/>
                </a:lnTo>
                <a:lnTo>
                  <a:pt x="9" y="1098"/>
                </a:lnTo>
                <a:lnTo>
                  <a:pt x="105" y="1200"/>
                </a:lnTo>
                <a:lnTo>
                  <a:pt x="231" y="846"/>
                </a:lnTo>
                <a:lnTo>
                  <a:pt x="0" y="966"/>
                </a:lnTo>
                <a:lnTo>
                  <a:pt x="324" y="0"/>
                </a:lnTo>
                <a:lnTo>
                  <a:pt x="522" y="0"/>
                </a:lnTo>
                <a:lnTo>
                  <a:pt x="159" y="789"/>
                </a:lnTo>
                <a:lnTo>
                  <a:pt x="378" y="675"/>
                </a:lnTo>
                <a:lnTo>
                  <a:pt x="165" y="1215"/>
                </a:lnTo>
                <a:lnTo>
                  <a:pt x="323" y="114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Прямоугольник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5536" y="1556792"/>
            <a:ext cx="2160240" cy="216024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ПРИНЦИП</a:t>
            </a:r>
            <a:endParaRPr lang="ru-RU" b="1" dirty="0" smtClean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71800" y="1556792"/>
            <a:ext cx="6048672" cy="216024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buClr>
                <a:prstClr val="black"/>
              </a:buClr>
              <a:buSzPct val="100000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ЧТО ДЕЛАТЬ</a:t>
            </a:r>
            <a:endParaRPr lang="ru-RU" b="1" dirty="0" smtClean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LeanLine Vertical 634433568119250636"/>
          <p:cNvCxnSpPr>
            <a:cxnSpLocks/>
          </p:cNvCxnSpPr>
          <p:nvPr/>
        </p:nvCxnSpPr>
        <p:spPr>
          <a:xfrm flipV="1">
            <a:off x="2699792" y="1484784"/>
            <a:ext cx="0" cy="5184576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eanLine Vertical 634433568119250636"/>
          <p:cNvCxnSpPr>
            <a:cxnSpLocks/>
          </p:cNvCxnSpPr>
          <p:nvPr/>
        </p:nvCxnSpPr>
        <p:spPr>
          <a:xfrm>
            <a:off x="0" y="4797152"/>
            <a:ext cx="8892480" cy="0"/>
          </a:xfrm>
          <a:prstGeom prst="line">
            <a:avLst/>
          </a:prstGeom>
          <a:ln w="22225" cmpd="sng">
            <a:solidFill>
              <a:srgbClr val="832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74"/>
          <p:cNvSpPr>
            <a:spLocks/>
          </p:cNvSpPr>
          <p:nvPr/>
        </p:nvSpPr>
        <p:spPr bwMode="auto">
          <a:xfrm>
            <a:off x="323528" y="4797152"/>
            <a:ext cx="504056" cy="1008112"/>
          </a:xfrm>
          <a:custGeom>
            <a:avLst/>
            <a:gdLst>
              <a:gd name="T0" fmla="*/ 2147483647 w 522"/>
              <a:gd name="T1" fmla="*/ 2147483647 h 1423"/>
              <a:gd name="T2" fmla="*/ 2147483647 w 522"/>
              <a:gd name="T3" fmla="*/ 2147483647 h 1423"/>
              <a:gd name="T4" fmla="*/ 2147483647 w 522"/>
              <a:gd name="T5" fmla="*/ 2147483647 h 1423"/>
              <a:gd name="T6" fmla="*/ 2147483647 w 522"/>
              <a:gd name="T7" fmla="*/ 2147483647 h 1423"/>
              <a:gd name="T8" fmla="*/ 2147483647 w 522"/>
              <a:gd name="T9" fmla="*/ 2147483647 h 1423"/>
              <a:gd name="T10" fmla="*/ 0 w 522"/>
              <a:gd name="T11" fmla="*/ 2147483647 h 1423"/>
              <a:gd name="T12" fmla="*/ 2147483647 w 522"/>
              <a:gd name="T13" fmla="*/ 0 h 1423"/>
              <a:gd name="T14" fmla="*/ 2147483647 w 522"/>
              <a:gd name="T15" fmla="*/ 0 h 1423"/>
              <a:gd name="T16" fmla="*/ 2147483647 w 522"/>
              <a:gd name="T17" fmla="*/ 2147483647 h 1423"/>
              <a:gd name="T18" fmla="*/ 2147483647 w 522"/>
              <a:gd name="T19" fmla="*/ 2147483647 h 1423"/>
              <a:gd name="T20" fmla="*/ 2147483647 w 522"/>
              <a:gd name="T21" fmla="*/ 2147483647 h 1423"/>
              <a:gd name="T22" fmla="*/ 2147483647 w 522"/>
              <a:gd name="T23" fmla="*/ 2147483647 h 14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2"/>
              <a:gd name="T37" fmla="*/ 0 h 1423"/>
              <a:gd name="T38" fmla="*/ 522 w 522"/>
              <a:gd name="T39" fmla="*/ 1423 h 14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2" h="1423">
                <a:moveTo>
                  <a:pt x="323" y="1142"/>
                </a:moveTo>
                <a:lnTo>
                  <a:pt x="75" y="1423"/>
                </a:lnTo>
                <a:lnTo>
                  <a:pt x="9" y="1098"/>
                </a:lnTo>
                <a:lnTo>
                  <a:pt x="105" y="1200"/>
                </a:lnTo>
                <a:lnTo>
                  <a:pt x="231" y="846"/>
                </a:lnTo>
                <a:lnTo>
                  <a:pt x="0" y="966"/>
                </a:lnTo>
                <a:lnTo>
                  <a:pt x="324" y="0"/>
                </a:lnTo>
                <a:lnTo>
                  <a:pt x="522" y="0"/>
                </a:lnTo>
                <a:lnTo>
                  <a:pt x="159" y="789"/>
                </a:lnTo>
                <a:lnTo>
                  <a:pt x="378" y="675"/>
                </a:lnTo>
                <a:lnTo>
                  <a:pt x="165" y="1215"/>
                </a:lnTo>
                <a:lnTo>
                  <a:pt x="323" y="114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Joined 22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2915816" y="2492896"/>
            <a:ext cx="2952328" cy="360040"/>
          </a:xfrm>
          <a:prstGeom prst="rect">
            <a:avLst/>
          </a:prstGeom>
          <a:solidFill>
            <a:srgbClr val="F9DB8B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r>
              <a:rPr lang="ru-RU" sz="1400" b="1" dirty="0" smtClean="0"/>
              <a:t>ПЕРЕРАСЧЕТ ПЛАТЫ </a:t>
            </a:r>
            <a:r>
              <a:rPr lang="ru-RU" sz="1400" dirty="0" smtClean="0"/>
              <a:t>за размещение (среднерыночные цены)</a:t>
            </a:r>
            <a:endParaRPr lang="ru-RU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1qOpUO2kSgnlsxV7o5S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21qOpUO2kSgnlsxV7o5S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1299halEu6Nb19i6nf6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jFM6YWmUGmGpKej33zE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Ljr0iD3Uel77o7EFyTG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liZJb030SehRfyqYj9j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iEZTPuCE2W2OG_llIei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m0Jg13VkifGo4VRnohc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oJspSR2Ey6rsrQDQQ5b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FUxPQFOUKSyoGkVERug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5Lcuv7OEayRh6TM6QBB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jABbaAKUaNw7hTDl8eW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jIh1407kKdMGoQb75.k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yndeReiEeRW2kkwvRD7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o9yPDk6UyjAzmUFs7Qy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ZQ1FS0G0y4gV6acTp.V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Gt7tzaJkWOE0jU_SR_k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sZUdvz7021h3qqbqc8o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QwVwRQeEGxKPJHXpKyu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OIWDljo0qHUbCSxjGhD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a6Ta6VZka7tkpfQD3_D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NCkNdIaU2rsvWttWPsh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FUxPQFOUKSyoGkVERu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1299halEu6Nb19i6nf6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5Lcuv7OEayRh6TM6QBB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jABbaAKUaNw7hTDl8eW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jIh1407kKdMGoQb75.k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yndeReiEeRW2kkwvRD7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o9yPDk6UyjAzmUFs7Q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ZQ1FS0G0y4gV6acTp.V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Gt7tzaJkWOE0jU_SR_k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Y9n7je0.b2umw.yPe.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sZUdvz7021h3qqbqc8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SaXzCqkO38q7drbCX7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jFM6YWmUGmGpKej33z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QwVwRQeEGxKPJHXpKyu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OIWDljo0qHUbCSxjGhD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a6Ta6VZka7tkpfQD3_D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NCkNdIaU2rsvWttWPsh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BQZceCpUaTMKr3_LpBh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moRBLrF0K5QqMqxWtC9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moRBLrF0K5QqMqxWtC9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Ljr0iD3Uel77o7EFyTG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BQZceCpUaTMKr3_LpBh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BQZceCpUaTMKr3_LpBh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moRBLrF0K5QqMqxWtC9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BQZceCpUaTMKr3_LpB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liZJb030SehRfyqYj9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moRBLrF0K5QqMqxWtC9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BQZceCpUaTMKr3_LpBh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iEZTPuCE2W2OG_llIei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m0Jg13VkifGo4VRnohc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zx6jwzeEK4BGWhnOzci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JRds5kUuBHFS_OVyiM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zx6jwzeEK4BGWhnOzci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ct2kjsk2BUszrf3rqX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VaBcC9NEOYJo8Xk2ePQ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Mery9HgU2TFoTbF5KCt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1687</Words>
  <Application>Microsoft Office PowerPoint</Application>
  <PresentationFormat>Экран (4:3)</PresentationFormat>
  <Paragraphs>298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think-cell Slide</vt:lpstr>
      <vt:lpstr>Слайд 1</vt:lpstr>
      <vt:lpstr>Проведение ОРВ Концепции</vt:lpstr>
      <vt:lpstr> ИТОГИ I ЭТАПА (2011 год)</vt:lpstr>
      <vt:lpstr>КЛЮЧЕВЫЕ ПРОБЛЕМЫ </vt:lpstr>
      <vt:lpstr>Слайд 5</vt:lpstr>
      <vt:lpstr>Слайд 6</vt:lpstr>
      <vt:lpstr>ИНЫЕ  ПРОБЛЕМЫ </vt:lpstr>
      <vt:lpstr>ЦЕЛИ И ЗАДАЧИ II ЭТАПА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delya</cp:lastModifiedBy>
  <cp:revision>375</cp:revision>
  <dcterms:created xsi:type="dcterms:W3CDTF">2012-07-21T14:09:13Z</dcterms:created>
  <dcterms:modified xsi:type="dcterms:W3CDTF">2012-11-21T12:47:28Z</dcterms:modified>
</cp:coreProperties>
</file>