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6" r:id="rId2"/>
    <p:sldId id="321" r:id="rId3"/>
    <p:sldId id="299" r:id="rId4"/>
    <p:sldId id="322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26" r:id="rId14"/>
    <p:sldId id="312" r:id="rId15"/>
    <p:sldId id="325" r:id="rId16"/>
    <p:sldId id="306" r:id="rId17"/>
    <p:sldId id="327" r:id="rId18"/>
    <p:sldId id="311" r:id="rId19"/>
    <p:sldId id="329" r:id="rId20"/>
    <p:sldId id="330" r:id="rId21"/>
    <p:sldId id="340" r:id="rId22"/>
  </p:sldIdLst>
  <p:sldSz cx="9144000" cy="6858000" type="screen4x3"/>
  <p:notesSz cx="7099300" cy="10234613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D5109"/>
    <a:srgbClr val="061837"/>
    <a:srgbClr val="913B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12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5973A-174C-498E-BA00-9CB9FB49BFCE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E046EA-DC29-42FE-86EB-5666B7AE3912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ru-RU" sz="2800" b="1" cap="none" spc="0" dirty="0" smtClean="0">
              <a:ln/>
              <a:solidFill>
                <a:schemeClr val="accent4"/>
              </a:solidFill>
              <a:effectLst/>
            </a:rPr>
            <a:t>СЕРВИСЫ ДЛЯ РАЗВИТИЯ ПРЕДПРИНИМАТЕЛЬСТВА</a:t>
          </a:r>
          <a:endParaRPr lang="en-US" sz="2800" b="1" cap="none" spc="0" dirty="0">
            <a:ln/>
            <a:solidFill>
              <a:schemeClr val="accent4"/>
            </a:solidFill>
            <a:effectLst/>
          </a:endParaRPr>
        </a:p>
      </dgm:t>
    </dgm:pt>
    <dgm:pt modelId="{28C102DF-0C55-4ED6-B743-4F2DDE17214F}" type="parTrans" cxnId="{05E32566-F01E-4316-AFC4-2155CF792FDD}">
      <dgm:prSet/>
      <dgm:spPr/>
      <dgm:t>
        <a:bodyPr/>
        <a:lstStyle/>
        <a:p>
          <a:endParaRPr lang="en-US"/>
        </a:p>
      </dgm:t>
    </dgm:pt>
    <dgm:pt modelId="{3B971CA7-9193-4F3E-B3E3-E1682348C34D}" type="sibTrans" cxnId="{05E32566-F01E-4316-AFC4-2155CF792FDD}">
      <dgm:prSet/>
      <dgm:spPr/>
      <dgm:t>
        <a:bodyPr/>
        <a:lstStyle/>
        <a:p>
          <a:endParaRPr lang="en-US"/>
        </a:p>
      </dgm:t>
    </dgm:pt>
    <dgm:pt modelId="{7007AFD5-6268-4FD1-9EE1-2EC2A1110985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2"/>
              </a:solidFill>
            </a:rPr>
            <a:t>Обеспечение лояльности клиентов</a:t>
          </a:r>
          <a:endParaRPr lang="en-US" b="1" dirty="0">
            <a:solidFill>
              <a:schemeClr val="accent2"/>
            </a:solidFill>
          </a:endParaRPr>
        </a:p>
      </dgm:t>
    </dgm:pt>
    <dgm:pt modelId="{CA928E0D-CB2B-4AEC-B9EB-5B0F620BFE0E}" type="parTrans" cxnId="{7617AFEE-B0F8-4C30-B376-0169F23575C7}">
      <dgm:prSet/>
      <dgm:spPr/>
      <dgm:t>
        <a:bodyPr/>
        <a:lstStyle/>
        <a:p>
          <a:endParaRPr lang="en-US"/>
        </a:p>
      </dgm:t>
    </dgm:pt>
    <dgm:pt modelId="{109C5CEB-8C1B-4AD4-BF18-667394B1A617}" type="sibTrans" cxnId="{7617AFEE-B0F8-4C30-B376-0169F23575C7}">
      <dgm:prSet/>
      <dgm:spPr/>
      <dgm:t>
        <a:bodyPr/>
        <a:lstStyle/>
        <a:p>
          <a:endParaRPr lang="en-US"/>
        </a:p>
      </dgm:t>
    </dgm:pt>
    <dgm:pt modelId="{7D31085A-616F-4985-B96C-E990068D29A0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2"/>
              </a:solidFill>
            </a:rPr>
            <a:t>Повышение прибыльности клиентов</a:t>
          </a:r>
          <a:endParaRPr lang="en-US" b="1" dirty="0">
            <a:solidFill>
              <a:schemeClr val="accent2"/>
            </a:solidFill>
          </a:endParaRPr>
        </a:p>
      </dgm:t>
    </dgm:pt>
    <dgm:pt modelId="{771BD929-AD8B-4AF4-9816-8D61F564BF36}" type="parTrans" cxnId="{AFAF301E-D6AC-461B-889C-703FE5887227}">
      <dgm:prSet/>
      <dgm:spPr/>
      <dgm:t>
        <a:bodyPr/>
        <a:lstStyle/>
        <a:p>
          <a:endParaRPr lang="en-US"/>
        </a:p>
      </dgm:t>
    </dgm:pt>
    <dgm:pt modelId="{4509600F-9409-4C02-9AA8-FDA50E7D9C1C}" type="sibTrans" cxnId="{AFAF301E-D6AC-461B-889C-703FE5887227}">
      <dgm:prSet/>
      <dgm:spPr/>
      <dgm:t>
        <a:bodyPr/>
        <a:lstStyle/>
        <a:p>
          <a:endParaRPr lang="en-US"/>
        </a:p>
      </dgm:t>
    </dgm:pt>
    <dgm:pt modelId="{5985F6D7-AE72-4922-802E-3EA39304A2AF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2"/>
              </a:solidFill>
            </a:rPr>
            <a:t>Повышение узнаваемости бренда</a:t>
          </a:r>
          <a:endParaRPr lang="en-US" b="1" dirty="0">
            <a:solidFill>
              <a:schemeClr val="accent2"/>
            </a:solidFill>
          </a:endParaRPr>
        </a:p>
      </dgm:t>
    </dgm:pt>
    <dgm:pt modelId="{DC5A4E23-3FD2-41AC-A68D-0B7CB07AC08D}" type="parTrans" cxnId="{D71ED7E1-8B50-4102-8F00-AA78B5A6E35F}">
      <dgm:prSet/>
      <dgm:spPr/>
      <dgm:t>
        <a:bodyPr/>
        <a:lstStyle/>
        <a:p>
          <a:endParaRPr lang="en-US"/>
        </a:p>
      </dgm:t>
    </dgm:pt>
    <dgm:pt modelId="{D272D4A8-1B5A-4949-8942-C696CA4C13C3}" type="sibTrans" cxnId="{D71ED7E1-8B50-4102-8F00-AA78B5A6E35F}">
      <dgm:prSet/>
      <dgm:spPr/>
      <dgm:t>
        <a:bodyPr/>
        <a:lstStyle/>
        <a:p>
          <a:endParaRPr lang="en-US"/>
        </a:p>
      </dgm:t>
    </dgm:pt>
    <dgm:pt modelId="{1298434A-562A-418B-A4D3-45F1C84020E7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2"/>
              </a:solidFill>
            </a:rPr>
            <a:t>Накопление опыта и знаний</a:t>
          </a:r>
          <a:endParaRPr lang="en-US" b="1" dirty="0">
            <a:solidFill>
              <a:schemeClr val="accent2"/>
            </a:solidFill>
          </a:endParaRPr>
        </a:p>
      </dgm:t>
    </dgm:pt>
    <dgm:pt modelId="{DB4DB040-2CD9-43E3-B53C-90D3ADA372E8}" type="parTrans" cxnId="{A8260B47-4C2A-4FA3-9216-688D6FD3E4AD}">
      <dgm:prSet/>
      <dgm:spPr/>
      <dgm:t>
        <a:bodyPr/>
        <a:lstStyle/>
        <a:p>
          <a:endParaRPr lang="en-US"/>
        </a:p>
      </dgm:t>
    </dgm:pt>
    <dgm:pt modelId="{78C84726-9006-419B-8B08-71426849E3A7}" type="sibTrans" cxnId="{A8260B47-4C2A-4FA3-9216-688D6FD3E4AD}">
      <dgm:prSet/>
      <dgm:spPr/>
      <dgm:t>
        <a:bodyPr/>
        <a:lstStyle/>
        <a:p>
          <a:endParaRPr lang="en-US"/>
        </a:p>
      </dgm:t>
    </dgm:pt>
    <dgm:pt modelId="{53C0D2BF-D500-4290-A8A8-9F44D6AF5D58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2"/>
              </a:solidFill>
            </a:rPr>
            <a:t>Создание </a:t>
          </a:r>
          <a:r>
            <a:rPr lang="ru-RU" b="1" smtClean="0">
              <a:solidFill>
                <a:schemeClr val="accent2"/>
              </a:solidFill>
            </a:rPr>
            <a:t>новых направлений </a:t>
          </a:r>
          <a:r>
            <a:rPr lang="ru-RU" b="1" dirty="0" smtClean="0">
              <a:solidFill>
                <a:schemeClr val="accent2"/>
              </a:solidFill>
            </a:rPr>
            <a:t>бизнеса</a:t>
          </a:r>
          <a:endParaRPr lang="en-US" b="1" dirty="0">
            <a:solidFill>
              <a:schemeClr val="accent2"/>
            </a:solidFill>
          </a:endParaRPr>
        </a:p>
      </dgm:t>
    </dgm:pt>
    <dgm:pt modelId="{6C61C4AC-BA18-482E-9780-0FA8A7103818}" type="parTrans" cxnId="{4A4AB601-9AD9-4FA1-9A54-AEE092192CB5}">
      <dgm:prSet/>
      <dgm:spPr/>
      <dgm:t>
        <a:bodyPr/>
        <a:lstStyle/>
        <a:p>
          <a:endParaRPr lang="en-US"/>
        </a:p>
      </dgm:t>
    </dgm:pt>
    <dgm:pt modelId="{C16D6941-85EC-464C-AD8A-A924C0F8E09C}" type="sibTrans" cxnId="{4A4AB601-9AD9-4FA1-9A54-AEE092192CB5}">
      <dgm:prSet/>
      <dgm:spPr/>
      <dgm:t>
        <a:bodyPr/>
        <a:lstStyle/>
        <a:p>
          <a:endParaRPr lang="en-US"/>
        </a:p>
      </dgm:t>
    </dgm:pt>
    <dgm:pt modelId="{46FB4116-94EA-499E-A2F4-9BA6F2502DCE}" type="pres">
      <dgm:prSet presAssocID="{9345973A-174C-498E-BA00-9CB9FB49BFCE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9014E67-1838-481E-AE03-992FF56E5792}" type="pres">
      <dgm:prSet presAssocID="{31E046EA-DC29-42FE-86EB-5666B7AE3912}" presName="Parent" presStyleLbl="node0" presStyleIdx="0" presStyleCnt="1" custScaleX="105123" custScaleY="100700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0B5450FA-C652-4F94-9B2C-F728671E19D7}" type="pres">
      <dgm:prSet presAssocID="{31E046EA-DC29-42FE-86EB-5666B7AE3912}" presName="Accent2" presStyleLbl="node1" presStyleIdx="0" presStyleCnt="19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42816B28-A673-4C1C-936D-06A8BFF71C27}" type="pres">
      <dgm:prSet presAssocID="{31E046EA-DC29-42FE-86EB-5666B7AE3912}" presName="Accent3" presStyleLbl="node1" presStyleIdx="1" presStyleCnt="19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F8F7D9B1-EED1-4287-895C-05979F58026B}" type="pres">
      <dgm:prSet presAssocID="{31E046EA-DC29-42FE-86EB-5666B7AE3912}" presName="Accent4" presStyleLbl="node1" presStyleIdx="2" presStyleCnt="19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7D648BE4-C27E-4F75-B32B-9449BF3625A3}" type="pres">
      <dgm:prSet presAssocID="{31E046EA-DC29-42FE-86EB-5666B7AE3912}" presName="Accent5" presStyleLbl="node1" presStyleIdx="3" presStyleCnt="19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F29F69B0-26F9-43A1-ABC3-A2F175824477}" type="pres">
      <dgm:prSet presAssocID="{31E046EA-DC29-42FE-86EB-5666B7AE3912}" presName="Accent6" presStyleLbl="node1" presStyleIdx="4" presStyleCnt="19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841C5D52-A700-410F-9156-9A7A898831BB}" type="pres">
      <dgm:prSet presAssocID="{7007AFD5-6268-4FD1-9EE1-2EC2A1110985}" presName="Child1" presStyleLbl="node1" presStyleIdx="5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0317F85-8945-4C1E-8019-12B885CDD7C5}" type="pres">
      <dgm:prSet presAssocID="{7007AFD5-6268-4FD1-9EE1-2EC2A1110985}" presName="Accent7" presStyleCnt="0"/>
      <dgm:spPr/>
    </dgm:pt>
    <dgm:pt modelId="{319C1A1A-B086-4B87-90C5-C0555962C048}" type="pres">
      <dgm:prSet presAssocID="{7007AFD5-6268-4FD1-9EE1-2EC2A1110985}" presName="AccentHold1" presStyleLbl="node1" presStyleIdx="6" presStyleCnt="19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F7F83F47-0903-4EFF-B2C5-F0D92E04903E}" type="pres">
      <dgm:prSet presAssocID="{7007AFD5-6268-4FD1-9EE1-2EC2A1110985}" presName="Accent8" presStyleCnt="0"/>
      <dgm:spPr/>
    </dgm:pt>
    <dgm:pt modelId="{91076B60-4EC2-4697-8FCC-560847C43847}" type="pres">
      <dgm:prSet presAssocID="{7007AFD5-6268-4FD1-9EE1-2EC2A1110985}" presName="AccentHold2" presStyleLbl="node1" presStyleIdx="7" presStyleCnt="19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B69C59E3-D8DD-455D-A725-7998F836868D}" type="pres">
      <dgm:prSet presAssocID="{7D31085A-616F-4985-B96C-E990068D29A0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6095743-9FD8-4532-AFB7-398E7D6C7FB7}" type="pres">
      <dgm:prSet presAssocID="{7D31085A-616F-4985-B96C-E990068D29A0}" presName="Accent9" presStyleCnt="0"/>
      <dgm:spPr/>
    </dgm:pt>
    <dgm:pt modelId="{8DA542F0-CA71-43C5-AE79-9F3D33569E69}" type="pres">
      <dgm:prSet presAssocID="{7D31085A-616F-4985-B96C-E990068D29A0}" presName="AccentHold1" presStyleLbl="node1" presStyleIdx="9" presStyleCnt="19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95087BCC-BD5D-43DD-967A-D71B2436E36C}" type="pres">
      <dgm:prSet presAssocID="{7D31085A-616F-4985-B96C-E990068D29A0}" presName="Accent10" presStyleCnt="0"/>
      <dgm:spPr/>
    </dgm:pt>
    <dgm:pt modelId="{3778B711-DD27-4DE0-8CDA-2C477A88E09B}" type="pres">
      <dgm:prSet presAssocID="{7D31085A-616F-4985-B96C-E990068D29A0}" presName="AccentHold2" presStyleLbl="node1" presStyleIdx="10" presStyleCnt="19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4D1CB8B3-F670-4793-841B-378DF911C281}" type="pres">
      <dgm:prSet presAssocID="{7D31085A-616F-4985-B96C-E990068D29A0}" presName="Accent11" presStyleCnt="0"/>
      <dgm:spPr/>
    </dgm:pt>
    <dgm:pt modelId="{2B0F45C8-9970-41B6-99B1-26688306D094}" type="pres">
      <dgm:prSet presAssocID="{7D31085A-616F-4985-B96C-E990068D29A0}" presName="AccentHold3" presStyleLbl="node1" presStyleIdx="11" presStyleCnt="19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DE4A4EC4-3B38-4F18-A512-97A588C36590}" type="pres">
      <dgm:prSet presAssocID="{5985F6D7-AE72-4922-802E-3EA39304A2AF}" presName="Child3" presStyleLbl="node1" presStyleIdx="12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46C1A9F-80AA-404E-B7BD-610DCBA27122}" type="pres">
      <dgm:prSet presAssocID="{5985F6D7-AE72-4922-802E-3EA39304A2AF}" presName="Accent12" presStyleCnt="0"/>
      <dgm:spPr/>
    </dgm:pt>
    <dgm:pt modelId="{5A6F081D-9638-40DA-980C-2903E03003F7}" type="pres">
      <dgm:prSet presAssocID="{5985F6D7-AE72-4922-802E-3EA39304A2AF}" presName="AccentHold1" presStyleLbl="node1" presStyleIdx="13" presStyleCnt="19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ED0A663E-48C1-4759-B50D-FAD085B377DB}" type="pres">
      <dgm:prSet presAssocID="{1298434A-562A-418B-A4D3-45F1C84020E7}" presName="Child4" presStyleLbl="node1" presStyleIdx="14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0DF98D7-D3FE-4E0A-BF21-0E6D30CE0950}" type="pres">
      <dgm:prSet presAssocID="{1298434A-562A-418B-A4D3-45F1C84020E7}" presName="Accent13" presStyleCnt="0"/>
      <dgm:spPr/>
    </dgm:pt>
    <dgm:pt modelId="{0D06233D-081D-4151-A34F-53D63EE4D184}" type="pres">
      <dgm:prSet presAssocID="{1298434A-562A-418B-A4D3-45F1C84020E7}" presName="AccentHold1" presStyleLbl="node1" presStyleIdx="15" presStyleCnt="19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B11A2DC0-6833-42D2-A294-4FCC36E61850}" type="pres">
      <dgm:prSet presAssocID="{53C0D2BF-D500-4290-A8A8-9F44D6AF5D58}" presName="Child5" presStyleLbl="node1" presStyleIdx="16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7669522-EC33-42D8-8758-4410C147FB18}" type="pres">
      <dgm:prSet presAssocID="{53C0D2BF-D500-4290-A8A8-9F44D6AF5D58}" presName="Accent15" presStyleCnt="0"/>
      <dgm:spPr/>
    </dgm:pt>
    <dgm:pt modelId="{AFB07494-DFE5-4021-B522-E32A9CFEB5E5}" type="pres">
      <dgm:prSet presAssocID="{53C0D2BF-D500-4290-A8A8-9F44D6AF5D58}" presName="AccentHold2" presStyleLbl="node1" presStyleIdx="17" presStyleCnt="19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0FE58A58-D320-4A5F-9C62-1D2B2E3E054A}" type="pres">
      <dgm:prSet presAssocID="{53C0D2BF-D500-4290-A8A8-9F44D6AF5D58}" presName="Accent16" presStyleCnt="0"/>
      <dgm:spPr/>
    </dgm:pt>
    <dgm:pt modelId="{5108E3DF-0F03-4306-BB1F-2DDC628218CB}" type="pres">
      <dgm:prSet presAssocID="{53C0D2BF-D500-4290-A8A8-9F44D6AF5D58}" presName="AccentHold3" presStyleLbl="node1" presStyleIdx="18" presStyleCnt="19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</dgm:ptLst>
  <dgm:cxnLst>
    <dgm:cxn modelId="{AFAF301E-D6AC-461B-889C-703FE5887227}" srcId="{31E046EA-DC29-42FE-86EB-5666B7AE3912}" destId="{7D31085A-616F-4985-B96C-E990068D29A0}" srcOrd="1" destOrd="0" parTransId="{771BD929-AD8B-4AF4-9816-8D61F564BF36}" sibTransId="{4509600F-9409-4C02-9AA8-FDA50E7D9C1C}"/>
    <dgm:cxn modelId="{D3E0A7A1-AD3C-4171-9815-309C667E9557}" type="presOf" srcId="{53C0D2BF-D500-4290-A8A8-9F44D6AF5D58}" destId="{B11A2DC0-6833-42D2-A294-4FCC36E61850}" srcOrd="0" destOrd="0" presId="urn:microsoft.com/office/officeart/2009/3/layout/CircleRelationship"/>
    <dgm:cxn modelId="{05E32566-F01E-4316-AFC4-2155CF792FDD}" srcId="{9345973A-174C-498E-BA00-9CB9FB49BFCE}" destId="{31E046EA-DC29-42FE-86EB-5666B7AE3912}" srcOrd="0" destOrd="0" parTransId="{28C102DF-0C55-4ED6-B743-4F2DDE17214F}" sibTransId="{3B971CA7-9193-4F3E-B3E3-E1682348C34D}"/>
    <dgm:cxn modelId="{A8260B47-4C2A-4FA3-9216-688D6FD3E4AD}" srcId="{31E046EA-DC29-42FE-86EB-5666B7AE3912}" destId="{1298434A-562A-418B-A4D3-45F1C84020E7}" srcOrd="3" destOrd="0" parTransId="{DB4DB040-2CD9-43E3-B53C-90D3ADA372E8}" sibTransId="{78C84726-9006-419B-8B08-71426849E3A7}"/>
    <dgm:cxn modelId="{D8DF8BF4-0922-410A-9CBF-AFFCD95721CE}" type="presOf" srcId="{7D31085A-616F-4985-B96C-E990068D29A0}" destId="{B69C59E3-D8DD-455D-A725-7998F836868D}" srcOrd="0" destOrd="0" presId="urn:microsoft.com/office/officeart/2009/3/layout/CircleRelationship"/>
    <dgm:cxn modelId="{7617AFEE-B0F8-4C30-B376-0169F23575C7}" srcId="{31E046EA-DC29-42FE-86EB-5666B7AE3912}" destId="{7007AFD5-6268-4FD1-9EE1-2EC2A1110985}" srcOrd="0" destOrd="0" parTransId="{CA928E0D-CB2B-4AEC-B9EB-5B0F620BFE0E}" sibTransId="{109C5CEB-8C1B-4AD4-BF18-667394B1A617}"/>
    <dgm:cxn modelId="{4A4AB601-9AD9-4FA1-9A54-AEE092192CB5}" srcId="{31E046EA-DC29-42FE-86EB-5666B7AE3912}" destId="{53C0D2BF-D500-4290-A8A8-9F44D6AF5D58}" srcOrd="4" destOrd="0" parTransId="{6C61C4AC-BA18-482E-9780-0FA8A7103818}" sibTransId="{C16D6941-85EC-464C-AD8A-A924C0F8E09C}"/>
    <dgm:cxn modelId="{5BC34536-C0FA-4154-BE82-8947FD5944E4}" type="presOf" srcId="{31E046EA-DC29-42FE-86EB-5666B7AE3912}" destId="{F9014E67-1838-481E-AE03-992FF56E5792}" srcOrd="0" destOrd="0" presId="urn:microsoft.com/office/officeart/2009/3/layout/CircleRelationship"/>
    <dgm:cxn modelId="{2D5B280E-50C3-45A9-AAC3-4AB7F3F51154}" type="presOf" srcId="{9345973A-174C-498E-BA00-9CB9FB49BFCE}" destId="{46FB4116-94EA-499E-A2F4-9BA6F2502DCE}" srcOrd="0" destOrd="0" presId="urn:microsoft.com/office/officeart/2009/3/layout/CircleRelationship"/>
    <dgm:cxn modelId="{7A45DD53-7EA7-4F83-821D-D374B35E683A}" type="presOf" srcId="{5985F6D7-AE72-4922-802E-3EA39304A2AF}" destId="{DE4A4EC4-3B38-4F18-A512-97A588C36590}" srcOrd="0" destOrd="0" presId="urn:microsoft.com/office/officeart/2009/3/layout/CircleRelationship"/>
    <dgm:cxn modelId="{D71ED7E1-8B50-4102-8F00-AA78B5A6E35F}" srcId="{31E046EA-DC29-42FE-86EB-5666B7AE3912}" destId="{5985F6D7-AE72-4922-802E-3EA39304A2AF}" srcOrd="2" destOrd="0" parTransId="{DC5A4E23-3FD2-41AC-A68D-0B7CB07AC08D}" sibTransId="{D272D4A8-1B5A-4949-8942-C696CA4C13C3}"/>
    <dgm:cxn modelId="{39043391-3A4C-4736-B3EB-FD05EBE9E7A2}" type="presOf" srcId="{1298434A-562A-418B-A4D3-45F1C84020E7}" destId="{ED0A663E-48C1-4759-B50D-FAD085B377DB}" srcOrd="0" destOrd="0" presId="urn:microsoft.com/office/officeart/2009/3/layout/CircleRelationship"/>
    <dgm:cxn modelId="{1063C63C-2576-4B55-94DD-7DCE72F8A42A}" type="presOf" srcId="{7007AFD5-6268-4FD1-9EE1-2EC2A1110985}" destId="{841C5D52-A700-410F-9156-9A7A898831BB}" srcOrd="0" destOrd="0" presId="urn:microsoft.com/office/officeart/2009/3/layout/CircleRelationship"/>
    <dgm:cxn modelId="{4FA29C4E-E283-410E-8C4A-682A979A4B78}" type="presParOf" srcId="{46FB4116-94EA-499E-A2F4-9BA6F2502DCE}" destId="{F9014E67-1838-481E-AE03-992FF56E5792}" srcOrd="0" destOrd="0" presId="urn:microsoft.com/office/officeart/2009/3/layout/CircleRelationship"/>
    <dgm:cxn modelId="{E0EC4F0B-31F8-4190-9632-1BC42BB881E8}" type="presParOf" srcId="{46FB4116-94EA-499E-A2F4-9BA6F2502DCE}" destId="{0B5450FA-C652-4F94-9B2C-F728671E19D7}" srcOrd="1" destOrd="0" presId="urn:microsoft.com/office/officeart/2009/3/layout/CircleRelationship"/>
    <dgm:cxn modelId="{93692929-AC7C-48D4-9B7D-A4220BD9B6F9}" type="presParOf" srcId="{46FB4116-94EA-499E-A2F4-9BA6F2502DCE}" destId="{42816B28-A673-4C1C-936D-06A8BFF71C27}" srcOrd="2" destOrd="0" presId="urn:microsoft.com/office/officeart/2009/3/layout/CircleRelationship"/>
    <dgm:cxn modelId="{0253E70D-D946-46BD-9E4A-C54F27F5CD24}" type="presParOf" srcId="{46FB4116-94EA-499E-A2F4-9BA6F2502DCE}" destId="{F8F7D9B1-EED1-4287-895C-05979F58026B}" srcOrd="3" destOrd="0" presId="urn:microsoft.com/office/officeart/2009/3/layout/CircleRelationship"/>
    <dgm:cxn modelId="{484F3404-A625-45C9-9DDB-468FCFC01C3B}" type="presParOf" srcId="{46FB4116-94EA-499E-A2F4-9BA6F2502DCE}" destId="{7D648BE4-C27E-4F75-B32B-9449BF3625A3}" srcOrd="4" destOrd="0" presId="urn:microsoft.com/office/officeart/2009/3/layout/CircleRelationship"/>
    <dgm:cxn modelId="{B408C23D-3E2A-4FD3-803E-7470CAFD8F03}" type="presParOf" srcId="{46FB4116-94EA-499E-A2F4-9BA6F2502DCE}" destId="{F29F69B0-26F9-43A1-ABC3-A2F175824477}" srcOrd="5" destOrd="0" presId="urn:microsoft.com/office/officeart/2009/3/layout/CircleRelationship"/>
    <dgm:cxn modelId="{1C9073B3-0BE6-44EF-80D7-B7A47745A18E}" type="presParOf" srcId="{46FB4116-94EA-499E-A2F4-9BA6F2502DCE}" destId="{841C5D52-A700-410F-9156-9A7A898831BB}" srcOrd="6" destOrd="0" presId="urn:microsoft.com/office/officeart/2009/3/layout/CircleRelationship"/>
    <dgm:cxn modelId="{50DE6B34-B28C-449F-B525-7F9081114564}" type="presParOf" srcId="{46FB4116-94EA-499E-A2F4-9BA6F2502DCE}" destId="{80317F85-8945-4C1E-8019-12B885CDD7C5}" srcOrd="7" destOrd="0" presId="urn:microsoft.com/office/officeart/2009/3/layout/CircleRelationship"/>
    <dgm:cxn modelId="{E3246FAA-404A-44A9-A08F-A3D2CC8A1FDA}" type="presParOf" srcId="{80317F85-8945-4C1E-8019-12B885CDD7C5}" destId="{319C1A1A-B086-4B87-90C5-C0555962C048}" srcOrd="0" destOrd="0" presId="urn:microsoft.com/office/officeart/2009/3/layout/CircleRelationship"/>
    <dgm:cxn modelId="{A3CD74E5-7FFF-4865-9DC7-7DF0FCFF4094}" type="presParOf" srcId="{46FB4116-94EA-499E-A2F4-9BA6F2502DCE}" destId="{F7F83F47-0903-4EFF-B2C5-F0D92E04903E}" srcOrd="8" destOrd="0" presId="urn:microsoft.com/office/officeart/2009/3/layout/CircleRelationship"/>
    <dgm:cxn modelId="{4E20669E-F1CA-494E-B970-940AA85E2E6C}" type="presParOf" srcId="{F7F83F47-0903-4EFF-B2C5-F0D92E04903E}" destId="{91076B60-4EC2-4697-8FCC-560847C43847}" srcOrd="0" destOrd="0" presId="urn:microsoft.com/office/officeart/2009/3/layout/CircleRelationship"/>
    <dgm:cxn modelId="{1F7E2936-C7C1-44D3-965C-853459AAFD05}" type="presParOf" srcId="{46FB4116-94EA-499E-A2F4-9BA6F2502DCE}" destId="{B69C59E3-D8DD-455D-A725-7998F836868D}" srcOrd="9" destOrd="0" presId="urn:microsoft.com/office/officeart/2009/3/layout/CircleRelationship"/>
    <dgm:cxn modelId="{F27DBC2D-7F64-401A-BA78-64ED73193128}" type="presParOf" srcId="{46FB4116-94EA-499E-A2F4-9BA6F2502DCE}" destId="{86095743-9FD8-4532-AFB7-398E7D6C7FB7}" srcOrd="10" destOrd="0" presId="urn:microsoft.com/office/officeart/2009/3/layout/CircleRelationship"/>
    <dgm:cxn modelId="{CB80B563-7384-45FF-8718-56A87862952B}" type="presParOf" srcId="{86095743-9FD8-4532-AFB7-398E7D6C7FB7}" destId="{8DA542F0-CA71-43C5-AE79-9F3D33569E69}" srcOrd="0" destOrd="0" presId="urn:microsoft.com/office/officeart/2009/3/layout/CircleRelationship"/>
    <dgm:cxn modelId="{19002952-A00E-498B-B9A8-8A4C1B0430F7}" type="presParOf" srcId="{46FB4116-94EA-499E-A2F4-9BA6F2502DCE}" destId="{95087BCC-BD5D-43DD-967A-D71B2436E36C}" srcOrd="11" destOrd="0" presId="urn:microsoft.com/office/officeart/2009/3/layout/CircleRelationship"/>
    <dgm:cxn modelId="{2917FC54-B8B3-4E4D-ABEF-9935F0E428A7}" type="presParOf" srcId="{95087BCC-BD5D-43DD-967A-D71B2436E36C}" destId="{3778B711-DD27-4DE0-8CDA-2C477A88E09B}" srcOrd="0" destOrd="0" presId="urn:microsoft.com/office/officeart/2009/3/layout/CircleRelationship"/>
    <dgm:cxn modelId="{494F343E-D1C7-4D07-92DB-D6B5C99E0FA3}" type="presParOf" srcId="{46FB4116-94EA-499E-A2F4-9BA6F2502DCE}" destId="{4D1CB8B3-F670-4793-841B-378DF911C281}" srcOrd="12" destOrd="0" presId="urn:microsoft.com/office/officeart/2009/3/layout/CircleRelationship"/>
    <dgm:cxn modelId="{E28CCAE1-9952-429A-9E3C-118639776E5B}" type="presParOf" srcId="{4D1CB8B3-F670-4793-841B-378DF911C281}" destId="{2B0F45C8-9970-41B6-99B1-26688306D094}" srcOrd="0" destOrd="0" presId="urn:microsoft.com/office/officeart/2009/3/layout/CircleRelationship"/>
    <dgm:cxn modelId="{CDCC4C38-11ED-4076-A7AD-60A2066FBAC7}" type="presParOf" srcId="{46FB4116-94EA-499E-A2F4-9BA6F2502DCE}" destId="{DE4A4EC4-3B38-4F18-A512-97A588C36590}" srcOrd="13" destOrd="0" presId="urn:microsoft.com/office/officeart/2009/3/layout/CircleRelationship"/>
    <dgm:cxn modelId="{DC311BD6-76E7-4720-A04B-B3C49687F39F}" type="presParOf" srcId="{46FB4116-94EA-499E-A2F4-9BA6F2502DCE}" destId="{F46C1A9F-80AA-404E-B7BD-610DCBA27122}" srcOrd="14" destOrd="0" presId="urn:microsoft.com/office/officeart/2009/3/layout/CircleRelationship"/>
    <dgm:cxn modelId="{5B2CB166-53BE-468B-B55A-E61543CFEBAF}" type="presParOf" srcId="{F46C1A9F-80AA-404E-B7BD-610DCBA27122}" destId="{5A6F081D-9638-40DA-980C-2903E03003F7}" srcOrd="0" destOrd="0" presId="urn:microsoft.com/office/officeart/2009/3/layout/CircleRelationship"/>
    <dgm:cxn modelId="{D7637A48-DA65-4FEC-8AA4-4B1DF0915278}" type="presParOf" srcId="{46FB4116-94EA-499E-A2F4-9BA6F2502DCE}" destId="{ED0A663E-48C1-4759-B50D-FAD085B377DB}" srcOrd="15" destOrd="0" presId="urn:microsoft.com/office/officeart/2009/3/layout/CircleRelationship"/>
    <dgm:cxn modelId="{0AD6D53F-3557-404F-8C20-543EAD4667F4}" type="presParOf" srcId="{46FB4116-94EA-499E-A2F4-9BA6F2502DCE}" destId="{50DF98D7-D3FE-4E0A-BF21-0E6D30CE0950}" srcOrd="16" destOrd="0" presId="urn:microsoft.com/office/officeart/2009/3/layout/CircleRelationship"/>
    <dgm:cxn modelId="{41259DDB-756E-4899-8065-774A8E4E8D71}" type="presParOf" srcId="{50DF98D7-D3FE-4E0A-BF21-0E6D30CE0950}" destId="{0D06233D-081D-4151-A34F-53D63EE4D184}" srcOrd="0" destOrd="0" presId="urn:microsoft.com/office/officeart/2009/3/layout/CircleRelationship"/>
    <dgm:cxn modelId="{53AEC6B0-EEC3-4182-9D31-A54D20E3934C}" type="presParOf" srcId="{46FB4116-94EA-499E-A2F4-9BA6F2502DCE}" destId="{B11A2DC0-6833-42D2-A294-4FCC36E61850}" srcOrd="17" destOrd="0" presId="urn:microsoft.com/office/officeart/2009/3/layout/CircleRelationship"/>
    <dgm:cxn modelId="{FF610301-70E5-4F4F-8743-A5CD476A094B}" type="presParOf" srcId="{46FB4116-94EA-499E-A2F4-9BA6F2502DCE}" destId="{07669522-EC33-42D8-8758-4410C147FB18}" srcOrd="18" destOrd="0" presId="urn:microsoft.com/office/officeart/2009/3/layout/CircleRelationship"/>
    <dgm:cxn modelId="{15E2BE76-DC8E-4C64-B97A-E731597337A6}" type="presParOf" srcId="{07669522-EC33-42D8-8758-4410C147FB18}" destId="{AFB07494-DFE5-4021-B522-E32A9CFEB5E5}" srcOrd="0" destOrd="0" presId="urn:microsoft.com/office/officeart/2009/3/layout/CircleRelationship"/>
    <dgm:cxn modelId="{41D11953-2BDC-4FDA-886F-793D13421345}" type="presParOf" srcId="{46FB4116-94EA-499E-A2F4-9BA6F2502DCE}" destId="{0FE58A58-D320-4A5F-9C62-1D2B2E3E054A}" srcOrd="19" destOrd="0" presId="urn:microsoft.com/office/officeart/2009/3/layout/CircleRelationship"/>
    <dgm:cxn modelId="{4EB17E16-371B-4029-AB3D-8BB6941B6F35}" type="presParOf" srcId="{0FE58A58-D320-4A5F-9C62-1D2B2E3E054A}" destId="{5108E3DF-0F03-4306-BB1F-2DDC628218CB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CE8F80-6145-41E2-8631-9336B01D47E5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FF4F50-04E0-4ACE-94C7-E67F31C74D53}">
      <dgm:prSet phldrT="[Text]" custT="1"/>
      <dgm:spPr/>
      <dgm:t>
        <a:bodyPr/>
        <a:lstStyle/>
        <a:p>
          <a:r>
            <a:rPr lang="ru-RU" sz="3200" dirty="0" smtClean="0"/>
            <a:t>Исследование локального рынка</a:t>
          </a:r>
          <a:endParaRPr lang="en-US" sz="3200" dirty="0"/>
        </a:p>
      </dgm:t>
    </dgm:pt>
    <dgm:pt modelId="{725C4258-59D1-4CD2-BE93-5E34729C4C52}" type="parTrans" cxnId="{11BBD409-603F-477C-A565-D2E9631DEEC5}">
      <dgm:prSet/>
      <dgm:spPr/>
      <dgm:t>
        <a:bodyPr/>
        <a:lstStyle/>
        <a:p>
          <a:endParaRPr lang="en-US"/>
        </a:p>
      </dgm:t>
    </dgm:pt>
    <dgm:pt modelId="{8AED61BC-2C2B-4473-9F2D-F63BF4C758B5}" type="sibTrans" cxnId="{11BBD409-603F-477C-A565-D2E9631DEEC5}">
      <dgm:prSet/>
      <dgm:spPr/>
      <dgm:t>
        <a:bodyPr/>
        <a:lstStyle/>
        <a:p>
          <a:endParaRPr lang="en-US"/>
        </a:p>
      </dgm:t>
    </dgm:pt>
    <dgm:pt modelId="{F29E7958-D038-4F43-8202-39095FB1BD76}">
      <dgm:prSet phldrT="[Text]" custT="1"/>
      <dgm:spPr/>
      <dgm:t>
        <a:bodyPr/>
        <a:lstStyle/>
        <a:p>
          <a:r>
            <a:rPr lang="ru-RU" sz="1400" dirty="0" smtClean="0"/>
            <a:t>Предварительное исследование</a:t>
          </a:r>
          <a:r>
            <a:rPr lang="en-US" sz="1400" dirty="0" smtClean="0"/>
            <a:t> (</a:t>
          </a:r>
          <a:r>
            <a:rPr lang="ru-RU" sz="1400" dirty="0" smtClean="0"/>
            <a:t>настольное</a:t>
          </a:r>
          <a:r>
            <a:rPr lang="en-US" sz="1400" dirty="0" smtClean="0"/>
            <a:t>)</a:t>
          </a:r>
          <a:endParaRPr lang="en-US" sz="1400" dirty="0"/>
        </a:p>
      </dgm:t>
    </dgm:pt>
    <dgm:pt modelId="{2796F7F0-5939-4E4E-A7B0-A51A6B405FB9}" type="parTrans" cxnId="{1D386510-29D1-41BD-8DFA-829D62647FE7}">
      <dgm:prSet/>
      <dgm:spPr/>
      <dgm:t>
        <a:bodyPr/>
        <a:lstStyle/>
        <a:p>
          <a:endParaRPr lang="en-US"/>
        </a:p>
      </dgm:t>
    </dgm:pt>
    <dgm:pt modelId="{1A69DB98-C030-489A-91F1-D48F1CAB430A}" type="sibTrans" cxnId="{1D386510-29D1-41BD-8DFA-829D62647FE7}">
      <dgm:prSet/>
      <dgm:spPr/>
      <dgm:t>
        <a:bodyPr/>
        <a:lstStyle/>
        <a:p>
          <a:endParaRPr lang="en-US"/>
        </a:p>
      </dgm:t>
    </dgm:pt>
    <dgm:pt modelId="{B4265DFD-0D4F-478B-A794-8AEB02D70FA7}">
      <dgm:prSet phldrT="[Text]" custT="1"/>
      <dgm:spPr/>
      <dgm:t>
        <a:bodyPr/>
        <a:lstStyle/>
        <a:p>
          <a:r>
            <a:rPr lang="ru-RU" sz="1400" dirty="0" smtClean="0"/>
            <a:t>Изучение спроса МСП на нефинансовые услуги (опросы, структурированные интервью, </a:t>
          </a:r>
          <a:r>
            <a:rPr lang="ru-RU" sz="1400" dirty="0" err="1" smtClean="0"/>
            <a:t>фокус-группы</a:t>
          </a:r>
          <a:r>
            <a:rPr lang="ru-RU" sz="1400" dirty="0" smtClean="0"/>
            <a:t>)</a:t>
          </a:r>
          <a:endParaRPr lang="en-US" sz="1400" dirty="0"/>
        </a:p>
      </dgm:t>
    </dgm:pt>
    <dgm:pt modelId="{14CB4B5F-66DD-41B7-9F96-B99CE2748139}" type="parTrans" cxnId="{C4C5DCC2-C52B-4B78-9AF8-A3564727A980}">
      <dgm:prSet/>
      <dgm:spPr/>
      <dgm:t>
        <a:bodyPr/>
        <a:lstStyle/>
        <a:p>
          <a:endParaRPr lang="en-US"/>
        </a:p>
      </dgm:t>
    </dgm:pt>
    <dgm:pt modelId="{0C2CCC4A-64D6-4D7C-9B15-A11E27A4CB58}" type="sibTrans" cxnId="{C4C5DCC2-C52B-4B78-9AF8-A3564727A980}">
      <dgm:prSet/>
      <dgm:spPr/>
      <dgm:t>
        <a:bodyPr/>
        <a:lstStyle/>
        <a:p>
          <a:endParaRPr lang="en-US"/>
        </a:p>
      </dgm:t>
    </dgm:pt>
    <dgm:pt modelId="{F781C2C3-A018-484D-9020-DBEDCA5E3DAD}">
      <dgm:prSet phldrT="[Text]" custT="1"/>
      <dgm:spPr/>
      <dgm:t>
        <a:bodyPr/>
        <a:lstStyle/>
        <a:p>
          <a:r>
            <a:rPr lang="ru-RU" sz="3200" dirty="0" smtClean="0"/>
            <a:t>Анализ международных практик</a:t>
          </a:r>
          <a:endParaRPr lang="en-US" sz="3200" dirty="0"/>
        </a:p>
      </dgm:t>
    </dgm:pt>
    <dgm:pt modelId="{66A2CEE6-75F6-4790-83AD-8F20755B3D9F}" type="parTrans" cxnId="{2CEAEF13-116D-4CF2-831F-EDE9F0E6B330}">
      <dgm:prSet/>
      <dgm:spPr/>
      <dgm:t>
        <a:bodyPr/>
        <a:lstStyle/>
        <a:p>
          <a:endParaRPr lang="en-US"/>
        </a:p>
      </dgm:t>
    </dgm:pt>
    <dgm:pt modelId="{7419C436-D7BE-4E44-BDC0-A8A93CE85F55}" type="sibTrans" cxnId="{2CEAEF13-116D-4CF2-831F-EDE9F0E6B330}">
      <dgm:prSet/>
      <dgm:spPr/>
      <dgm:t>
        <a:bodyPr/>
        <a:lstStyle/>
        <a:p>
          <a:endParaRPr lang="en-US"/>
        </a:p>
      </dgm:t>
    </dgm:pt>
    <dgm:pt modelId="{6503B8DF-5744-4210-ADB1-0AE2394EACE5}">
      <dgm:prSet phldrT="[Text]"/>
      <dgm:spPr/>
      <dgm:t>
        <a:bodyPr/>
        <a:lstStyle/>
        <a:p>
          <a:r>
            <a:rPr lang="ru-RU" dirty="0" smtClean="0"/>
            <a:t>Сравнение  по исполнителям - негосударственные агентства или государственные учреждения</a:t>
          </a:r>
          <a:endParaRPr lang="en-US" dirty="0"/>
        </a:p>
      </dgm:t>
    </dgm:pt>
    <dgm:pt modelId="{8B69B5F4-DCAD-4922-8E9B-B058BD52CD15}" type="parTrans" cxnId="{42BED0D4-BD38-4581-A391-04604803E815}">
      <dgm:prSet/>
      <dgm:spPr/>
      <dgm:t>
        <a:bodyPr/>
        <a:lstStyle/>
        <a:p>
          <a:endParaRPr lang="en-US"/>
        </a:p>
      </dgm:t>
    </dgm:pt>
    <dgm:pt modelId="{B519A3A7-DFD4-415E-AB76-52EEE064C108}" type="sibTrans" cxnId="{42BED0D4-BD38-4581-A391-04604803E815}">
      <dgm:prSet/>
      <dgm:spPr/>
      <dgm:t>
        <a:bodyPr/>
        <a:lstStyle/>
        <a:p>
          <a:endParaRPr lang="en-US"/>
        </a:p>
      </dgm:t>
    </dgm:pt>
    <dgm:pt modelId="{1D6562B6-94AF-41B6-A308-2C8C7B5BD285}">
      <dgm:prSet phldrT="[Text]"/>
      <dgm:spPr/>
      <dgm:t>
        <a:bodyPr/>
        <a:lstStyle/>
        <a:p>
          <a:r>
            <a:rPr lang="ru-RU" dirty="0" smtClean="0"/>
            <a:t>Сравнение по рынкам – развивающиеся рынки или подходы развитых рынков</a:t>
          </a:r>
          <a:endParaRPr lang="en-US" dirty="0"/>
        </a:p>
      </dgm:t>
    </dgm:pt>
    <dgm:pt modelId="{A8641813-EB1A-47FA-B2F7-9D89155775B4}" type="parTrans" cxnId="{D9F4E544-E6BF-4AB6-A1F6-A8220BE754CE}">
      <dgm:prSet/>
      <dgm:spPr/>
      <dgm:t>
        <a:bodyPr/>
        <a:lstStyle/>
        <a:p>
          <a:endParaRPr lang="en-US"/>
        </a:p>
      </dgm:t>
    </dgm:pt>
    <dgm:pt modelId="{99C499F3-102A-4EFA-B12E-354330FE1180}" type="sibTrans" cxnId="{D9F4E544-E6BF-4AB6-A1F6-A8220BE754CE}">
      <dgm:prSet/>
      <dgm:spPr/>
      <dgm:t>
        <a:bodyPr/>
        <a:lstStyle/>
        <a:p>
          <a:endParaRPr lang="en-US"/>
        </a:p>
      </dgm:t>
    </dgm:pt>
    <dgm:pt modelId="{9B7B3C61-3BC5-46C3-AD0A-A9D4E6BF015C}">
      <dgm:prSet phldrT="[Text]" custT="1"/>
      <dgm:spPr/>
      <dgm:t>
        <a:bodyPr/>
        <a:lstStyle/>
        <a:p>
          <a:r>
            <a:rPr lang="ru-RU" sz="1400" dirty="0" smtClean="0"/>
            <a:t>Анализ секторов, предоставляющих нефинансовые услуги (финансовый сектор, ассоциации частного сектора, государственный сектор, донорские и неправительственные организации</a:t>
          </a:r>
          <a:r>
            <a:rPr lang="ru-RU" sz="1100" dirty="0" smtClean="0"/>
            <a:t>)</a:t>
          </a:r>
          <a:endParaRPr lang="en-US" sz="1100" dirty="0"/>
        </a:p>
      </dgm:t>
    </dgm:pt>
    <dgm:pt modelId="{714A5193-9F66-49EF-97AC-4D935F93F1C4}" type="parTrans" cxnId="{2B94082C-DB5A-4933-A105-57E283536D27}">
      <dgm:prSet/>
      <dgm:spPr/>
      <dgm:t>
        <a:bodyPr/>
        <a:lstStyle/>
        <a:p>
          <a:endParaRPr lang="en-US"/>
        </a:p>
      </dgm:t>
    </dgm:pt>
    <dgm:pt modelId="{21D921D1-355E-4D9B-B90C-741F2FE41E33}" type="sibTrans" cxnId="{2B94082C-DB5A-4933-A105-57E283536D27}">
      <dgm:prSet/>
      <dgm:spPr/>
      <dgm:t>
        <a:bodyPr/>
        <a:lstStyle/>
        <a:p>
          <a:endParaRPr lang="en-US"/>
        </a:p>
      </dgm:t>
    </dgm:pt>
    <dgm:pt modelId="{A8B818F8-027B-496D-92AF-85BFD8E4D69A}">
      <dgm:prSet phldrT="[Text]"/>
      <dgm:spPr/>
      <dgm:t>
        <a:bodyPr/>
        <a:lstStyle/>
        <a:p>
          <a:r>
            <a:rPr lang="ru-RU" dirty="0" smtClean="0"/>
            <a:t>Сравнение по целевым получателям – микро-, малые , средние предприятия, </a:t>
          </a:r>
          <a:r>
            <a:rPr lang="ru-RU" dirty="0" err="1" smtClean="0"/>
            <a:t>стартапы</a:t>
          </a:r>
          <a:r>
            <a:rPr lang="ru-RU" dirty="0" smtClean="0"/>
            <a:t>, технологические предприниматели</a:t>
          </a:r>
          <a:endParaRPr lang="en-US" dirty="0"/>
        </a:p>
      </dgm:t>
    </dgm:pt>
    <dgm:pt modelId="{FA7FFD8B-2DBC-4786-99D3-44000510366A}" type="parTrans" cxnId="{FC8B52FC-0D85-470E-AE04-91F8CD056C0E}">
      <dgm:prSet/>
      <dgm:spPr/>
      <dgm:t>
        <a:bodyPr/>
        <a:lstStyle/>
        <a:p>
          <a:endParaRPr lang="en-US"/>
        </a:p>
      </dgm:t>
    </dgm:pt>
    <dgm:pt modelId="{12EAC479-A2AB-4E21-9CEE-F351038E5CF6}" type="sibTrans" cxnId="{FC8B52FC-0D85-470E-AE04-91F8CD056C0E}">
      <dgm:prSet/>
      <dgm:spPr/>
      <dgm:t>
        <a:bodyPr/>
        <a:lstStyle/>
        <a:p>
          <a:endParaRPr lang="en-US"/>
        </a:p>
      </dgm:t>
    </dgm:pt>
    <dgm:pt modelId="{036D8EA5-350C-4CB6-99A8-9477D6879B80}" type="pres">
      <dgm:prSet presAssocID="{52CE8F80-6145-41E2-8631-9336B01D47E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124C92-4D48-41E3-B7E2-BD7171B4DBBD}" type="pres">
      <dgm:prSet presAssocID="{E2FF4F50-04E0-4ACE-94C7-E67F31C74D53}" presName="linNode" presStyleCnt="0"/>
      <dgm:spPr/>
    </dgm:pt>
    <dgm:pt modelId="{3C549BDC-F0C3-4D82-B454-C3131D61C10E}" type="pres">
      <dgm:prSet presAssocID="{E2FF4F50-04E0-4ACE-94C7-E67F31C74D53}" presName="parentShp" presStyleLbl="node1" presStyleIdx="0" presStyleCnt="2" custScaleX="106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BAFD2-04D4-43AA-8132-B041175E984B}" type="pres">
      <dgm:prSet presAssocID="{E2FF4F50-04E0-4ACE-94C7-E67F31C74D53}" presName="childShp" presStyleLbl="bgAccFollowNode1" presStyleIdx="0" presStyleCnt="2" custScaleX="139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DC257-36D8-4CBB-9EC3-B0044F5B89A3}" type="pres">
      <dgm:prSet presAssocID="{8AED61BC-2C2B-4473-9F2D-F63BF4C758B5}" presName="spacing" presStyleCnt="0"/>
      <dgm:spPr/>
    </dgm:pt>
    <dgm:pt modelId="{2BB0F2DF-1C35-4137-AD66-C8C29CCB8E79}" type="pres">
      <dgm:prSet presAssocID="{F781C2C3-A018-484D-9020-DBEDCA5E3DAD}" presName="linNode" presStyleCnt="0"/>
      <dgm:spPr/>
    </dgm:pt>
    <dgm:pt modelId="{6B7CBF5F-B5A3-414E-A7E7-F52B6FA0C641}" type="pres">
      <dgm:prSet presAssocID="{F781C2C3-A018-484D-9020-DBEDCA5E3DAD}" presName="parentShp" presStyleLbl="node1" presStyleIdx="1" presStyleCnt="2" custScaleX="106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EA04C-1DEB-47DC-84BD-FE3C53385AB5}" type="pres">
      <dgm:prSet presAssocID="{F781C2C3-A018-484D-9020-DBEDCA5E3DAD}" presName="childShp" presStyleLbl="bgAccFollowNode1" presStyleIdx="1" presStyleCnt="2" custScaleX="139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2E5E56-ADD8-44F9-981A-3DD846BD2E19}" type="presOf" srcId="{A8B818F8-027B-496D-92AF-85BFD8E4D69A}" destId="{16BEA04C-1DEB-47DC-84BD-FE3C53385AB5}" srcOrd="0" destOrd="2" presId="urn:microsoft.com/office/officeart/2005/8/layout/vList6"/>
    <dgm:cxn modelId="{42BED0D4-BD38-4581-A391-04604803E815}" srcId="{F781C2C3-A018-484D-9020-DBEDCA5E3DAD}" destId="{6503B8DF-5744-4210-ADB1-0AE2394EACE5}" srcOrd="0" destOrd="0" parTransId="{8B69B5F4-DCAD-4922-8E9B-B058BD52CD15}" sibTransId="{B519A3A7-DFD4-415E-AB76-52EEE064C108}"/>
    <dgm:cxn modelId="{15DC2936-6823-45FA-86CD-C8F5543205BB}" type="presOf" srcId="{6503B8DF-5744-4210-ADB1-0AE2394EACE5}" destId="{16BEA04C-1DEB-47DC-84BD-FE3C53385AB5}" srcOrd="0" destOrd="0" presId="urn:microsoft.com/office/officeart/2005/8/layout/vList6"/>
    <dgm:cxn modelId="{E5CB65A7-3C93-4E37-93C6-F45E443485D1}" type="presOf" srcId="{1D6562B6-94AF-41B6-A308-2C8C7B5BD285}" destId="{16BEA04C-1DEB-47DC-84BD-FE3C53385AB5}" srcOrd="0" destOrd="1" presId="urn:microsoft.com/office/officeart/2005/8/layout/vList6"/>
    <dgm:cxn modelId="{10B157A6-5F77-4606-BEF4-F31A485B404E}" type="presOf" srcId="{52CE8F80-6145-41E2-8631-9336B01D47E5}" destId="{036D8EA5-350C-4CB6-99A8-9477D6879B80}" srcOrd="0" destOrd="0" presId="urn:microsoft.com/office/officeart/2005/8/layout/vList6"/>
    <dgm:cxn modelId="{4C87CBEF-5911-4A29-82E7-9B2CCA5398AD}" type="presOf" srcId="{E2FF4F50-04E0-4ACE-94C7-E67F31C74D53}" destId="{3C549BDC-F0C3-4D82-B454-C3131D61C10E}" srcOrd="0" destOrd="0" presId="urn:microsoft.com/office/officeart/2005/8/layout/vList6"/>
    <dgm:cxn modelId="{EFAC9A79-C599-4BC7-A2A4-04C64A7AD208}" type="presOf" srcId="{F29E7958-D038-4F43-8202-39095FB1BD76}" destId="{BFFBAFD2-04D4-43AA-8132-B041175E984B}" srcOrd="0" destOrd="0" presId="urn:microsoft.com/office/officeart/2005/8/layout/vList6"/>
    <dgm:cxn modelId="{D9F4E544-E6BF-4AB6-A1F6-A8220BE754CE}" srcId="{F781C2C3-A018-484D-9020-DBEDCA5E3DAD}" destId="{1D6562B6-94AF-41B6-A308-2C8C7B5BD285}" srcOrd="1" destOrd="0" parTransId="{A8641813-EB1A-47FA-B2F7-9D89155775B4}" sibTransId="{99C499F3-102A-4EFA-B12E-354330FE1180}"/>
    <dgm:cxn modelId="{C4C5DCC2-C52B-4B78-9AF8-A3564727A980}" srcId="{E2FF4F50-04E0-4ACE-94C7-E67F31C74D53}" destId="{B4265DFD-0D4F-478B-A794-8AEB02D70FA7}" srcOrd="1" destOrd="0" parTransId="{14CB4B5F-66DD-41B7-9F96-B99CE2748139}" sibTransId="{0C2CCC4A-64D6-4D7C-9B15-A11E27A4CB58}"/>
    <dgm:cxn modelId="{40C3F45E-EA9E-4DF8-949A-A0A236EEE61B}" type="presOf" srcId="{B4265DFD-0D4F-478B-A794-8AEB02D70FA7}" destId="{BFFBAFD2-04D4-43AA-8132-B041175E984B}" srcOrd="0" destOrd="1" presId="urn:microsoft.com/office/officeart/2005/8/layout/vList6"/>
    <dgm:cxn modelId="{FC8B52FC-0D85-470E-AE04-91F8CD056C0E}" srcId="{F781C2C3-A018-484D-9020-DBEDCA5E3DAD}" destId="{A8B818F8-027B-496D-92AF-85BFD8E4D69A}" srcOrd="2" destOrd="0" parTransId="{FA7FFD8B-2DBC-4786-99D3-44000510366A}" sibTransId="{12EAC479-A2AB-4E21-9CEE-F351038E5CF6}"/>
    <dgm:cxn modelId="{F42A0786-F57C-4ABA-A10C-A6045A0005E0}" type="presOf" srcId="{9B7B3C61-3BC5-46C3-AD0A-A9D4E6BF015C}" destId="{BFFBAFD2-04D4-43AA-8132-B041175E984B}" srcOrd="0" destOrd="2" presId="urn:microsoft.com/office/officeart/2005/8/layout/vList6"/>
    <dgm:cxn modelId="{11BBD409-603F-477C-A565-D2E9631DEEC5}" srcId="{52CE8F80-6145-41E2-8631-9336B01D47E5}" destId="{E2FF4F50-04E0-4ACE-94C7-E67F31C74D53}" srcOrd="0" destOrd="0" parTransId="{725C4258-59D1-4CD2-BE93-5E34729C4C52}" sibTransId="{8AED61BC-2C2B-4473-9F2D-F63BF4C758B5}"/>
    <dgm:cxn modelId="{2CEAEF13-116D-4CF2-831F-EDE9F0E6B330}" srcId="{52CE8F80-6145-41E2-8631-9336B01D47E5}" destId="{F781C2C3-A018-484D-9020-DBEDCA5E3DAD}" srcOrd="1" destOrd="0" parTransId="{66A2CEE6-75F6-4790-83AD-8F20755B3D9F}" sibTransId="{7419C436-D7BE-4E44-BDC0-A8A93CE85F55}"/>
    <dgm:cxn modelId="{2B94082C-DB5A-4933-A105-57E283536D27}" srcId="{E2FF4F50-04E0-4ACE-94C7-E67F31C74D53}" destId="{9B7B3C61-3BC5-46C3-AD0A-A9D4E6BF015C}" srcOrd="2" destOrd="0" parTransId="{714A5193-9F66-49EF-97AC-4D935F93F1C4}" sibTransId="{21D921D1-355E-4D9B-B90C-741F2FE41E33}"/>
    <dgm:cxn modelId="{615083F3-E8A9-4E2C-A0D7-FFAFED927DEB}" type="presOf" srcId="{F781C2C3-A018-484D-9020-DBEDCA5E3DAD}" destId="{6B7CBF5F-B5A3-414E-A7E7-F52B6FA0C641}" srcOrd="0" destOrd="0" presId="urn:microsoft.com/office/officeart/2005/8/layout/vList6"/>
    <dgm:cxn modelId="{1D386510-29D1-41BD-8DFA-829D62647FE7}" srcId="{E2FF4F50-04E0-4ACE-94C7-E67F31C74D53}" destId="{F29E7958-D038-4F43-8202-39095FB1BD76}" srcOrd="0" destOrd="0" parTransId="{2796F7F0-5939-4E4E-A7B0-A51A6B405FB9}" sibTransId="{1A69DB98-C030-489A-91F1-D48F1CAB430A}"/>
    <dgm:cxn modelId="{8574539F-4335-4844-A55A-A91E83584F60}" type="presParOf" srcId="{036D8EA5-350C-4CB6-99A8-9477D6879B80}" destId="{DC124C92-4D48-41E3-B7E2-BD7171B4DBBD}" srcOrd="0" destOrd="0" presId="urn:microsoft.com/office/officeart/2005/8/layout/vList6"/>
    <dgm:cxn modelId="{282796BD-18D6-4293-865A-D9BCB46B3080}" type="presParOf" srcId="{DC124C92-4D48-41E3-B7E2-BD7171B4DBBD}" destId="{3C549BDC-F0C3-4D82-B454-C3131D61C10E}" srcOrd="0" destOrd="0" presId="urn:microsoft.com/office/officeart/2005/8/layout/vList6"/>
    <dgm:cxn modelId="{3141DF37-B512-4210-8C7E-512AB2841B37}" type="presParOf" srcId="{DC124C92-4D48-41E3-B7E2-BD7171B4DBBD}" destId="{BFFBAFD2-04D4-43AA-8132-B041175E984B}" srcOrd="1" destOrd="0" presId="urn:microsoft.com/office/officeart/2005/8/layout/vList6"/>
    <dgm:cxn modelId="{635A9EED-DEAF-456B-8A45-D2EC242DEA31}" type="presParOf" srcId="{036D8EA5-350C-4CB6-99A8-9477D6879B80}" destId="{5D8DC257-36D8-4CBB-9EC3-B0044F5B89A3}" srcOrd="1" destOrd="0" presId="urn:microsoft.com/office/officeart/2005/8/layout/vList6"/>
    <dgm:cxn modelId="{69EDE9DB-E6B8-437C-A702-5EA49A139E86}" type="presParOf" srcId="{036D8EA5-350C-4CB6-99A8-9477D6879B80}" destId="{2BB0F2DF-1C35-4137-AD66-C8C29CCB8E79}" srcOrd="2" destOrd="0" presId="urn:microsoft.com/office/officeart/2005/8/layout/vList6"/>
    <dgm:cxn modelId="{75D6DD71-CC42-4E02-9C28-59D7AE5D18ED}" type="presParOf" srcId="{2BB0F2DF-1C35-4137-AD66-C8C29CCB8E79}" destId="{6B7CBF5F-B5A3-414E-A7E7-F52B6FA0C641}" srcOrd="0" destOrd="0" presId="urn:microsoft.com/office/officeart/2005/8/layout/vList6"/>
    <dgm:cxn modelId="{E5EBDCD2-ED54-4D8A-981A-A48B9D9BCE5D}" type="presParOf" srcId="{2BB0F2DF-1C35-4137-AD66-C8C29CCB8E79}" destId="{16BEA04C-1DEB-47DC-84BD-FE3C53385AB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014E67-1838-481E-AE03-992FF56E5792}">
      <dsp:nvSpPr>
        <dsp:cNvPr id="0" name=""/>
        <dsp:cNvSpPr/>
      </dsp:nvSpPr>
      <dsp:spPr>
        <a:xfrm>
          <a:off x="1803884" y="1246607"/>
          <a:ext cx="3884751" cy="3721942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/>
              <a:solidFill>
                <a:schemeClr val="accent4"/>
              </a:solidFill>
              <a:effectLst/>
            </a:rPr>
            <a:t>СЕРВИСЫ ДЛЯ РАЗВИТИЯ ПРЕДПРИНИМАТЕЛЬСТВА</a:t>
          </a:r>
          <a:endParaRPr lang="en-US" sz="2800" b="1" kern="1200" cap="none" spc="0" dirty="0">
            <a:ln/>
            <a:solidFill>
              <a:schemeClr val="accent4"/>
            </a:solidFill>
            <a:effectLst/>
          </a:endParaRPr>
        </a:p>
      </dsp:txBody>
      <dsp:txXfrm>
        <a:off x="1803884" y="1246607"/>
        <a:ext cx="3884751" cy="3721942"/>
      </dsp:txXfrm>
    </dsp:sp>
    <dsp:sp modelId="{0B5450FA-C652-4F94-9B2C-F728671E19D7}">
      <dsp:nvSpPr>
        <dsp:cNvPr id="0" name=""/>
        <dsp:cNvSpPr/>
      </dsp:nvSpPr>
      <dsp:spPr>
        <a:xfrm>
          <a:off x="3034842" y="4680852"/>
          <a:ext cx="297908" cy="297878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42816B28-A673-4C1C-936D-06A8BFF71C27}">
      <dsp:nvSpPr>
        <dsp:cNvPr id="0" name=""/>
        <dsp:cNvSpPr/>
      </dsp:nvSpPr>
      <dsp:spPr>
        <a:xfrm>
          <a:off x="5832001" y="2759503"/>
          <a:ext cx="297908" cy="297878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F8F7D9B1-EED1-4287-895C-05979F58026B}">
      <dsp:nvSpPr>
        <dsp:cNvPr id="0" name=""/>
        <dsp:cNvSpPr/>
      </dsp:nvSpPr>
      <dsp:spPr>
        <a:xfrm>
          <a:off x="4408406" y="4997884"/>
          <a:ext cx="410856" cy="411481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7D648BE4-C27E-4F75-B32B-9449BF3625A3}">
      <dsp:nvSpPr>
        <dsp:cNvPr id="0" name=""/>
        <dsp:cNvSpPr/>
      </dsp:nvSpPr>
      <dsp:spPr>
        <a:xfrm>
          <a:off x="3118226" y="1674988"/>
          <a:ext cx="297908" cy="297878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F29F69B0-26F9-43A1-ABC3-A2F175824477}">
      <dsp:nvSpPr>
        <dsp:cNvPr id="0" name=""/>
        <dsp:cNvSpPr/>
      </dsp:nvSpPr>
      <dsp:spPr>
        <a:xfrm>
          <a:off x="2180533" y="3379698"/>
          <a:ext cx="297908" cy="297878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841C5D52-A700-410F-9156-9A7A898831BB}">
      <dsp:nvSpPr>
        <dsp:cNvPr id="0" name=""/>
        <dsp:cNvSpPr/>
      </dsp:nvSpPr>
      <dsp:spPr>
        <a:xfrm>
          <a:off x="743293" y="1926632"/>
          <a:ext cx="1502430" cy="1502601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/>
              </a:solidFill>
            </a:rPr>
            <a:t>Обеспечение лояльности клиентов</a:t>
          </a:r>
          <a:endParaRPr lang="en-US" sz="1200" b="1" kern="1200" dirty="0">
            <a:solidFill>
              <a:schemeClr val="accent2"/>
            </a:solidFill>
          </a:endParaRPr>
        </a:p>
      </dsp:txBody>
      <dsp:txXfrm>
        <a:off x="743293" y="1926632"/>
        <a:ext cx="1502430" cy="1502601"/>
      </dsp:txXfrm>
    </dsp:sp>
    <dsp:sp modelId="{319C1A1A-B086-4B87-90C5-C0555962C048}">
      <dsp:nvSpPr>
        <dsp:cNvPr id="0" name=""/>
        <dsp:cNvSpPr/>
      </dsp:nvSpPr>
      <dsp:spPr>
        <a:xfrm>
          <a:off x="3592000" y="1688197"/>
          <a:ext cx="410856" cy="411481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91076B60-4EC2-4697-8FCC-560847C43847}">
      <dsp:nvSpPr>
        <dsp:cNvPr id="0" name=""/>
        <dsp:cNvSpPr/>
      </dsp:nvSpPr>
      <dsp:spPr>
        <a:xfrm>
          <a:off x="885046" y="3869117"/>
          <a:ext cx="742877" cy="743044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B69C59E3-D8DD-455D-A725-7998F836868D}">
      <dsp:nvSpPr>
        <dsp:cNvPr id="0" name=""/>
        <dsp:cNvSpPr/>
      </dsp:nvSpPr>
      <dsp:spPr>
        <a:xfrm>
          <a:off x="5973754" y="1219914"/>
          <a:ext cx="1502430" cy="1502601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/>
              </a:solidFill>
            </a:rPr>
            <a:t>Повышение прибыльности клиентов</a:t>
          </a:r>
          <a:endParaRPr lang="en-US" sz="1200" b="1" kern="1200" dirty="0">
            <a:solidFill>
              <a:schemeClr val="accent2"/>
            </a:solidFill>
          </a:endParaRPr>
        </a:p>
      </dsp:txBody>
      <dsp:txXfrm>
        <a:off x="5973754" y="1219914"/>
        <a:ext cx="1502430" cy="1502601"/>
      </dsp:txXfrm>
    </dsp:sp>
    <dsp:sp modelId="{8DA542F0-CA71-43C5-AE79-9F3D33569E69}">
      <dsp:nvSpPr>
        <dsp:cNvPr id="0" name=""/>
        <dsp:cNvSpPr/>
      </dsp:nvSpPr>
      <dsp:spPr>
        <a:xfrm>
          <a:off x="5302891" y="2256874"/>
          <a:ext cx="410856" cy="411481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3778B711-DD27-4DE0-8CDA-2C477A88E09B}">
      <dsp:nvSpPr>
        <dsp:cNvPr id="0" name=""/>
        <dsp:cNvSpPr/>
      </dsp:nvSpPr>
      <dsp:spPr>
        <a:xfrm>
          <a:off x="602298" y="4753505"/>
          <a:ext cx="297908" cy="297878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2B0F45C8-9970-41B6-99B1-26688306D094}">
      <dsp:nvSpPr>
        <dsp:cNvPr id="0" name=""/>
        <dsp:cNvSpPr/>
      </dsp:nvSpPr>
      <dsp:spPr>
        <a:xfrm>
          <a:off x="3570774" y="4329474"/>
          <a:ext cx="297908" cy="297878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DE4A4EC4-3B38-4F18-A512-97A588C36590}">
      <dsp:nvSpPr>
        <dsp:cNvPr id="0" name=""/>
        <dsp:cNvSpPr/>
      </dsp:nvSpPr>
      <dsp:spPr>
        <a:xfrm>
          <a:off x="6680246" y="3816278"/>
          <a:ext cx="1502430" cy="1502601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/>
              </a:solidFill>
            </a:rPr>
            <a:t>Повышение узнаваемости бренда</a:t>
          </a:r>
          <a:endParaRPr lang="en-US" sz="1200" b="1" kern="1200" dirty="0">
            <a:solidFill>
              <a:schemeClr val="accent2"/>
            </a:solidFill>
          </a:endParaRPr>
        </a:p>
      </dsp:txBody>
      <dsp:txXfrm>
        <a:off x="6680246" y="3816278"/>
        <a:ext cx="1502430" cy="1502601"/>
      </dsp:txXfrm>
    </dsp:sp>
    <dsp:sp modelId="{5A6F081D-9638-40DA-980C-2903E03003F7}">
      <dsp:nvSpPr>
        <dsp:cNvPr id="0" name=""/>
        <dsp:cNvSpPr/>
      </dsp:nvSpPr>
      <dsp:spPr>
        <a:xfrm>
          <a:off x="6256503" y="3764100"/>
          <a:ext cx="297908" cy="297878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ED0A663E-48C1-4759-B50D-FAD085B377DB}">
      <dsp:nvSpPr>
        <dsp:cNvPr id="0" name=""/>
        <dsp:cNvSpPr/>
      </dsp:nvSpPr>
      <dsp:spPr>
        <a:xfrm>
          <a:off x="2367768" y="5102241"/>
          <a:ext cx="1502430" cy="1502601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/>
              </a:solidFill>
            </a:rPr>
            <a:t>Накопление опыта и знаний</a:t>
          </a:r>
          <a:endParaRPr lang="en-US" sz="1200" b="1" kern="1200" dirty="0">
            <a:solidFill>
              <a:schemeClr val="accent2"/>
            </a:solidFill>
          </a:endParaRPr>
        </a:p>
      </dsp:txBody>
      <dsp:txXfrm>
        <a:off x="2367768" y="5102241"/>
        <a:ext cx="1502430" cy="1502601"/>
      </dsp:txXfrm>
    </dsp:sp>
    <dsp:sp modelId="{0D06233D-081D-4151-A34F-53D63EE4D184}">
      <dsp:nvSpPr>
        <dsp:cNvPr id="0" name=""/>
        <dsp:cNvSpPr/>
      </dsp:nvSpPr>
      <dsp:spPr>
        <a:xfrm>
          <a:off x="3709495" y="5051383"/>
          <a:ext cx="297908" cy="297878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B11A2DC0-6833-42D2-A294-4FCC36E61850}">
      <dsp:nvSpPr>
        <dsp:cNvPr id="0" name=""/>
        <dsp:cNvSpPr/>
      </dsp:nvSpPr>
      <dsp:spPr>
        <a:xfrm>
          <a:off x="3800460" y="0"/>
          <a:ext cx="1502430" cy="1502601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/>
              </a:solidFill>
            </a:rPr>
            <a:t>Создание </a:t>
          </a:r>
          <a:r>
            <a:rPr lang="ru-RU" sz="1200" b="1" kern="1200" smtClean="0">
              <a:solidFill>
                <a:schemeClr val="accent2"/>
              </a:solidFill>
            </a:rPr>
            <a:t>новых направлений </a:t>
          </a:r>
          <a:r>
            <a:rPr lang="ru-RU" sz="1200" b="1" kern="1200" dirty="0" smtClean="0">
              <a:solidFill>
                <a:schemeClr val="accent2"/>
              </a:solidFill>
            </a:rPr>
            <a:t>бизнеса</a:t>
          </a:r>
          <a:endParaRPr lang="en-US" sz="1200" b="1" kern="1200" dirty="0">
            <a:solidFill>
              <a:schemeClr val="accent2"/>
            </a:solidFill>
          </a:endParaRPr>
        </a:p>
      </dsp:txBody>
      <dsp:txXfrm>
        <a:off x="3800460" y="0"/>
        <a:ext cx="1502430" cy="1502601"/>
      </dsp:txXfrm>
    </dsp:sp>
    <dsp:sp modelId="{AFB07494-DFE5-4021-B522-E32A9CFEB5E5}">
      <dsp:nvSpPr>
        <dsp:cNvPr id="0" name=""/>
        <dsp:cNvSpPr/>
      </dsp:nvSpPr>
      <dsp:spPr>
        <a:xfrm>
          <a:off x="1947815" y="1628754"/>
          <a:ext cx="297908" cy="297878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5108E3DF-0F03-4306-BB1F-2DDC628218CB}">
      <dsp:nvSpPr>
        <dsp:cNvPr id="0" name=""/>
        <dsp:cNvSpPr/>
      </dsp:nvSpPr>
      <dsp:spPr>
        <a:xfrm>
          <a:off x="5416597" y="369871"/>
          <a:ext cx="297908" cy="297878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333AB038-B70E-4E58-B7F7-32710BC5F40A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860B5318-D1FC-4BF7-B5FC-13917002B6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6747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9573D39E-798D-4E69-9704-5BADDA1CA1AC}" type="datetimeFigureOut">
              <a:rPr lang="en-GB" smtClean="0"/>
              <a:pPr/>
              <a:t>17/11/2013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ACB8CAEA-62B4-415F-B55E-24F1DF5657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9714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8CAEA-62B4-415F-B55E-24F1DF56575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591199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8CAEA-62B4-415F-B55E-24F1DF56575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901202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9FAE12-3428-4480-AB94-279EB54ECC3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3102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E6EB-0C81-4E4A-A7D2-168CBFCF84FE}" type="datetime1">
              <a:rPr lang="en-GB" smtClean="0"/>
              <a:pPr/>
              <a:t>17/11/2013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mtClean="0"/>
              <a:t>3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32" t="18125" r="17753" b="12167"/>
          <a:stretch/>
        </p:blipFill>
        <p:spPr>
          <a:xfrm>
            <a:off x="179512" y="142652"/>
            <a:ext cx="1917700" cy="10541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068960"/>
            <a:ext cx="8170168" cy="864095"/>
          </a:xfr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22313" y="1628800"/>
            <a:ext cx="8170168" cy="1362075"/>
          </a:xfrm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3672864649"/>
              </p:ext>
            </p:extLst>
          </p:nvPr>
        </p:nvGraphicFramePr>
        <p:xfrm>
          <a:off x="1547664" y="5877272"/>
          <a:ext cx="6193790" cy="6400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79220"/>
                <a:gridCol w="1009650"/>
                <a:gridCol w="1402715"/>
                <a:gridCol w="1009650"/>
                <a:gridCol w="1392555"/>
              </a:tblGrid>
              <a:tr h="1078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LONDON</a:t>
                      </a:r>
                      <a:endParaRPr lang="en-GB" sz="1000" dirty="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000" dirty="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WASHINGTON DC</a:t>
                      </a:r>
                      <a:endParaRPr lang="en-GB" sz="1000" dirty="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000" dirty="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SINGAPORE</a:t>
                      </a:r>
                      <a:endParaRPr lang="en-GB" sz="1000" dirty="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384">
                <a:tc gridSpan="5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60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6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GLOBAL </a:t>
                      </a:r>
                      <a:r>
                        <a:rPr lang="en-GB" sz="26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EXPERIENCE, PRACTICAL </a:t>
                      </a:r>
                      <a:r>
                        <a:rPr lang="en-GB" sz="26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EXPERTISE</a:t>
                      </a:r>
                      <a:endParaRPr lang="en-GB" sz="1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1682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32" t="18125" r="17753" b="12167"/>
          <a:stretch/>
        </p:blipFill>
        <p:spPr>
          <a:xfrm>
            <a:off x="6974780" y="5575301"/>
            <a:ext cx="1917700" cy="105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8515-EFE5-489B-B1F1-F10E0DD49B5E}" type="datetime1">
              <a:rPr lang="en-GB" smtClean="0"/>
              <a:pPr/>
              <a:t>17/11/2013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3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1484784"/>
            <a:ext cx="8676456" cy="0"/>
          </a:xfrm>
          <a:prstGeom prst="line">
            <a:avLst/>
          </a:prstGeom>
          <a:ln w="57150">
            <a:solidFill>
              <a:srgbClr val="1C4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7721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32" t="18125" r="17753" b="12167"/>
          <a:stretch/>
        </p:blipFill>
        <p:spPr>
          <a:xfrm>
            <a:off x="6974780" y="5575301"/>
            <a:ext cx="1917700" cy="105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8A1F-4BCE-4F85-8704-4F2841A3DDCB}" type="datetime1">
              <a:rPr lang="en-GB" smtClean="0"/>
              <a:pPr/>
              <a:t>17/11/2013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3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55576" y="4437112"/>
            <a:ext cx="8388424" cy="0"/>
          </a:xfrm>
          <a:prstGeom prst="line">
            <a:avLst/>
          </a:prstGeom>
          <a:ln w="57150">
            <a:solidFill>
              <a:srgbClr val="1C4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5098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32" t="18125" r="17753" b="12167"/>
          <a:stretch/>
        </p:blipFill>
        <p:spPr>
          <a:xfrm>
            <a:off x="6974780" y="5575301"/>
            <a:ext cx="1917700" cy="1054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A47F-804F-419D-B510-71F2E229C94D}" type="datetime1">
              <a:rPr lang="en-GB" smtClean="0"/>
              <a:pPr/>
              <a:t>17/11/2013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3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7544" y="1484784"/>
            <a:ext cx="8676456" cy="0"/>
          </a:xfrm>
          <a:prstGeom prst="line">
            <a:avLst/>
          </a:prstGeom>
          <a:ln w="57150">
            <a:solidFill>
              <a:srgbClr val="1C4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82037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32" t="18125" r="17753" b="12167"/>
          <a:stretch/>
        </p:blipFill>
        <p:spPr>
          <a:xfrm>
            <a:off x="6974780" y="5575301"/>
            <a:ext cx="1917700" cy="105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>
            <a:lvl1pPr>
              <a:defRPr lang="en-GB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67B8-EA41-457A-9AA5-4C059A64BAA7}" type="datetime1">
              <a:rPr lang="en-GB" smtClean="0"/>
              <a:pPr/>
              <a:t>17/11/2013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3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1484784"/>
            <a:ext cx="8676456" cy="0"/>
          </a:xfrm>
          <a:prstGeom prst="line">
            <a:avLst/>
          </a:prstGeom>
          <a:ln w="57150">
            <a:solidFill>
              <a:srgbClr val="1C4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72319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32" t="18125" r="17753" b="12167"/>
          <a:stretch/>
        </p:blipFill>
        <p:spPr>
          <a:xfrm>
            <a:off x="6974780" y="5575301"/>
            <a:ext cx="1917700" cy="105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FAB5-E3F1-4CD9-AE7F-60465D9C43AD}" type="datetime1">
              <a:rPr lang="en-GB" smtClean="0"/>
              <a:pPr/>
              <a:t>17/11/2013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3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1484784"/>
            <a:ext cx="8676456" cy="0"/>
          </a:xfrm>
          <a:prstGeom prst="line">
            <a:avLst/>
          </a:prstGeom>
          <a:ln w="57150">
            <a:solidFill>
              <a:srgbClr val="1C4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64392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8107-C5CF-4751-895E-B6DA826E136A}" type="datetime1">
              <a:rPr lang="en-GB" smtClean="0"/>
              <a:pPr/>
              <a:t>17/11/2013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3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1484784"/>
            <a:ext cx="8676456" cy="0"/>
          </a:xfrm>
          <a:prstGeom prst="line">
            <a:avLst/>
          </a:prstGeom>
          <a:ln w="57150">
            <a:solidFill>
              <a:srgbClr val="1C4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32" t="18125" r="17753" b="12167"/>
          <a:stretch/>
        </p:blipFill>
        <p:spPr>
          <a:xfrm>
            <a:off x="6974780" y="5575301"/>
            <a:ext cx="1917700" cy="1054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517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C307-F700-4D33-97D4-6B2062497410}" type="datetime1">
              <a:rPr lang="en-GB" smtClean="0"/>
              <a:pPr/>
              <a:t>17/11/2013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3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32" t="18125" r="17753" b="12167"/>
          <a:stretch/>
        </p:blipFill>
        <p:spPr>
          <a:xfrm>
            <a:off x="6974780" y="5575301"/>
            <a:ext cx="1917700" cy="1054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929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32" t="18125" r="17753" b="12167"/>
          <a:stretch/>
        </p:blipFill>
        <p:spPr>
          <a:xfrm>
            <a:off x="6974780" y="5575301"/>
            <a:ext cx="1917700" cy="105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137-3754-467D-8A1C-F2577871102E}" type="datetime1">
              <a:rPr lang="en-GB" smtClean="0"/>
              <a:pPr/>
              <a:t>17/11/2013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3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7544" y="1484784"/>
            <a:ext cx="3024336" cy="0"/>
          </a:xfrm>
          <a:prstGeom prst="line">
            <a:avLst/>
          </a:prstGeom>
          <a:ln w="28575">
            <a:solidFill>
              <a:srgbClr val="1C4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57933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32" t="18125" r="17753" b="12167"/>
          <a:stretch/>
        </p:blipFill>
        <p:spPr>
          <a:xfrm>
            <a:off x="6974780" y="5575301"/>
            <a:ext cx="1917700" cy="105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67EA-15F2-4876-9670-C2CDBF36FC82}" type="datetime1">
              <a:rPr lang="en-GB" smtClean="0"/>
              <a:pPr/>
              <a:t>17/11/2013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3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835696" y="5373216"/>
            <a:ext cx="5472608" cy="0"/>
          </a:xfrm>
          <a:prstGeom prst="line">
            <a:avLst/>
          </a:prstGeom>
          <a:ln w="28575">
            <a:solidFill>
              <a:srgbClr val="1C4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1216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A5E85-E696-45B9-A867-ABB91FA35D9E}" type="datetime1">
              <a:rPr lang="en-GB" smtClean="0"/>
              <a:pPr/>
              <a:t>17/11/2013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6464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913B2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6183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6183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6183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6183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6183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ail@gbrw.com" TargetMode="External"/><Relationship Id="rId11" Type="http://schemas.openxmlformats.org/officeDocument/2006/relationships/image" Target="../media/image1.jpeg"/><Relationship Id="rId5" Type="http://schemas.openxmlformats.org/officeDocument/2006/relationships/hyperlink" Target="http://www.linkedin.com/in/mikecoates73" TargetMode="External"/><Relationship Id="rId10" Type="http://schemas.microsoft.com/office/2007/relationships/hdphoto" Target="../media/hdphoto2.wdp"/><Relationship Id="rId4" Type="http://schemas.openxmlformats.org/officeDocument/2006/relationships/hyperlink" Target="http://www.gbrw.com/" TargetMode="External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3" y="3356992"/>
            <a:ext cx="8170168" cy="136815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ПОДХОДЫ  К РАЗРАБОТКЕ НЕФИНАНСОВЫХ СЕРВИСОВ (СЕРВИСОВ РАЗВИТИЯ ПРЕДПРИНИМАТЕЛЬСТВА)</a:t>
            </a:r>
            <a:r>
              <a:rPr lang="en-US" sz="2400" dirty="0" smtClean="0"/>
              <a:t> </a:t>
            </a:r>
            <a:r>
              <a:rPr lang="ru-RU" sz="2400" dirty="0" smtClean="0"/>
              <a:t>В ДОПОЛНЕНИЕ К ФИНАНСОВЫМ УСЛУГАМ КЛИЕНТАМ МСП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352929" cy="1362075"/>
          </a:xfrm>
        </p:spPr>
        <p:txBody>
          <a:bodyPr>
            <a:noAutofit/>
          </a:bodyPr>
          <a:lstStyle/>
          <a:p>
            <a:r>
              <a:rPr lang="ru-RU" sz="4800" dirty="0" smtClean="0"/>
              <a:t>Нефинансовые услуги в </a:t>
            </a:r>
            <a:r>
              <a:rPr lang="ru-RU" sz="4800" dirty="0" err="1" smtClean="0"/>
              <a:t>Мсп-банкинге</a:t>
            </a:r>
            <a:endParaRPr lang="en-GB" sz="4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55576" y="3284984"/>
            <a:ext cx="8388424" cy="0"/>
          </a:xfrm>
          <a:prstGeom prst="line">
            <a:avLst/>
          </a:prstGeom>
          <a:ln w="57150">
            <a:solidFill>
              <a:srgbClr val="1C4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NISIPP_301-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10" y="188641"/>
            <a:ext cx="2256035" cy="9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91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encrypted-tbn2.gstatic.com/images?q=tbn:ANd9GcSWJpqhcPd0nd77wX0SDAQR0I-1KvSkao3lYxRB3F78lsb0Fl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57" y="2648793"/>
            <a:ext cx="1464598" cy="1773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0204" y="290876"/>
            <a:ext cx="8350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КЕЙС</a:t>
            </a:r>
            <a:r>
              <a:rPr lang="en-US" sz="28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: </a:t>
            </a:r>
            <a:r>
              <a:rPr lang="ru-RU" sz="28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СОВМЕСТНЫЙ СЕРВИС </a:t>
            </a:r>
            <a:r>
              <a:rPr lang="en-US" sz="28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/ </a:t>
            </a:r>
            <a:r>
              <a:rPr lang="ru-RU" sz="28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ВЫИГРЫШ НА ОБЪЕМЕ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pic>
        <p:nvPicPr>
          <p:cNvPr id="4100" name="Picture 4" descr="https://encrypted-tbn1.gstatic.com/images?q=tbn:ANd9GcRIlqRigQu2YdUQU6jJlRsiW0YlJf_XlQAVsLTemhsA2aWkNvG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94520"/>
            <a:ext cx="2844760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data:image/jpeg;base64,/9j/4AAQSkZJRgABAQAAAQABAAD/2wCEAAkGBhQSEBUQERQUFRURFBgXFBgTGRkdGBgVHBUWFhcUFRUXHycgGRsjGRYWHy8iIycpLS0tFR4yNzAqNSctLCkBCQoKDgwOGQ8PGiwkHyUqLCktKi8qKSw2NCwtLC4sLCwsLC8sLCopLywsLCwsLCwsLCwpLCwsLCwsLCwsLCwsLP/AABEIAMIBBAMBIgACEQEDEQH/xAAcAAEAAgMBAQEAAAAAAAAAAAAABQcEBggDAQL/xABGEAACAQMCAwUEBgUKBQUAAAABAgMABBESIQUGMQcTQVFhFCJxkTI1UnSBoRcjQpOzFSRUYnKisbLR0zSCksHSM1NVY3P/xAAZAQEAAwEBAAAAAAAAAAAAAAAAAQIDBAX/xAArEQACAgEDAQcEAwEAAAAAAAAAAQIRAxIhMQQTMkFRkaHwYYGx4SJx8dH/2gAMAwEAAhEDEQA/AK4pSle4cYpSlAKUpQClKUApSlAKUpQClKUApSlAKUpQClKUApSlAKUpQClKUApSlAKUpQClKUApSlAKUpQClKUApSlAKUpQClKUApSlAKUpQClKUApSlAKUpQClKUApSlAKUpQClKUApSlAKUpQClKUApSlAKUpQClKUApSlAKUpQClKUApSlAKUpQClKUApSlAKUpQClKUApSlAKUpQClKUApSlAKUpQClKUBZfZZ2cwXkLXd1l1DlI4wSBlcamcjc7nAHTbx8PbtC7JBAhuuHqxRd5YcliB9uLO5A8V39OmKiezLtDFg5t7j/AIaVs6vGJzgFseKHbPljPnV9RyBlDKQQwyCDkEHoQR1FcGWeTHO/A2jGLicnWduZZI40xmV0RT4ZdgoJ9MkVfEHYxYCDumWRnxvLrYPq+0APdAz4YxUVzb2Xab2C+slGn2qF54lGwxMhaaMD5svxI8c2jTNmtJwZMYVyUTyT2aLPxC7t7liY7BwpCHBlLFtGWG6jQuSBvlgM7by/aX2Y21vaNd2gMZhI7xNRKshIUkaslWGc7dd/iNj5D+teM/8A7wfw3qX7RbCSfhs0MKl5JNCqo8SZF6nwHiT4Ckssu1W+23ukNC0s504dw6S4lWCBC8khwqj8yT0AHiT0q7uA9jNnHCBdKZ5WHvtqZVU+UYUjAHmdz+QluQeQY+HRZOHuJB+tkx+Pdpnog/M7n0leZ+Z4bCAzztt0RR9KR/BEHifXwGSajLnlN6YCMElbOfufeWFsL5rZGLIUWSMt9IIxYaSfEgqRnyxWv1J8ycwSXty91NgM+AFXoiDOlAfHGTv4kk7dKjK7o3SvkwdXsbd2YcsQX948FyGKLAzjSxU6hJGvVfDDGrP/AELcN+xN++k/1rRewz6yl+6P/Fhq9a4uoySjOkzfGk0aJ+hbhv2Jv30n+tec3Ylw8jC9+h8xKT+Tg1HcX7bhBcSweyFu5kePV3oGdLEZxo2zipDlztltbmRYZUe3dyFUuQ0ZY9F1j6Jzt7wA3qrWdK7fqTcHsapzH2HzRKZLOXvwB/6cgCyH+y4wrH0IHxqtJIypKsCrKcMrAggjqCDuDXWtVB238rqvd8QjXBdhFPjx2PdyH120Z8cr5Vpg6hyemRWcEt0VzyxYJPe28EgJSWVUcAkHSeuCOlXX+hbhv2Jv30n+tU7yP9Z2n3hK6dp1M5Ra0sjGk07NE/Qtw37E376T/Wvh7FeG/Ym/fP8A619567Tzw64WD2fvdUYfV3mnGWIxjQfKoG27fFLfrLN1XxKShj/0sq/41mlnatN+pZuCdHvxXsHhIJtriWNvAShXT8cBW/Oqv5j5WuLGXurlNOc6HXdHA8Vb/scEeVdJcC47DeQLcW760b8CCOqsDuGHlWNzdy2l9aSW7jdlJjbxSQbo4/H5jI8aQ6iUXUxLGmtjmCpjlnlO4v5e7t02XGuRtkQf1j4nyUb/AAG9RDRMCU0++G06R9vOnT/1bV09yly2ljaR2yDdRmRvF5DuzH8enkAB4V1ZsvZrbkzhHUzUOD9h1ogBuZJZ28QD3aZ9FX3sfFjU+nZhw0DHskR+Oon5k1Lcw8xQ2UBuLhtKAgDAyzMeiqo6n/sCegqt7nt9Gr9XZsV85JQp+Sow/OuNdtk3V/g1eiJtV32ScNkH/D6PWN3X/A4qs+0zkGDhwieCWVjO7DRJpOlVXJYMACdyo3+1W48N7drZjieCaH+suJF/u4b+7WldrXM0V5eRG3cSRRQ7Mp21O2WGPAgKma2wrKp1K6Ky01saRSlK7TEUpSgFKUoDJ4fwyWd+7giklYDJEaliB5nHQbeNWj2a8R4jZMLW5tLprZj7raGJhJPhjcxny8PDbapXsMli9hlVdPeiYmUftaSB3ZPpgED4GrJrgz5t3Bo2hDxsVF8d5mtrNNdzKsYOdIJ95seCIN2Pwr98wcbjtLaS5lOFjUnHizfsoPMk4A+Ncx8X4vLdTtc3DapJDv5KPBEHgo6Afj1JNZYcPabvgtOek3/kbtHii4leTXOY4791ZWxkRlC4QPjzRhk9AV9aui0u0lRZInV0cZVkIKkeYI61ybW79lXOLWl2tvI/83uDpYE+6kh+jIM9MnY+eoHwrpz4FJao8lIT8GXvxK8MUTSLG8pUbJGMsx8FGdvxO1ULzTwji19Obi4tJ9hhEUArGn2UAOSfM4yfkB0JXyuTFl7PdI1lHUckspBIIIIJBBGCCDggg7gg7YNfK3Ltelibi0ndYOI4xLp6d8C+rOPHToB+FabXqRepJnM1TosPsM+spfuj/wAWGr1qiuwz6yl+6P8AxYavWvO6rvm+Lg5d5v8ArG7+8y/5zUQy5GD41u3M3IPEJL25kjtJGSSeRkYNHgqXJBGX8RWby52L3Usim8CwQ9XAYNKw+wAuVXP2s7eXl3LJCMU2zHS2y3OS7x5eHWssm7vbxlifE6Rv+NRHa3EDwi4z4GMj4iVMVtsECoioowqAKoHgAMAfKqx7ceY1WBLBSC8rLJKPFY1JK58izgfgprz8S1ZFXnZvLaJWnI/1nafeErp2uYuR/rO0+8JXTta9X3kUxcMovtx+sI/u4/zvVd1efaH2aTcQulniliQLEEIcMTkMxzt4b1r9l2Cylv190gXx7pCWPwLnA+RrbHmhGCTZWUG5MkOwTV3F19jvkx/b7sav7uirUJqP4DwGGzgW3t10onnuST1Zj4k+dab2m9o0dtC9pbuGuZFKkoQRCCMFmP28HYfia5JXlyfxNV/FblPpKDxIOPoniGr00m7z8sV1HXIunbA222I6jyIrpnkbmpL+zSYEa1GiZfFZAN/wP0h6EV0dXHZMpifJqnbpw+R7SGVFLJBKTLj9kMhUOfQHbPhqqk663ZQRgjIPUHyqveZexi1nLSWxNtIcnC7xE+sZ+j/ykVXBnjFaZEzg3uiiqVP8z8i3dh71xGDHnAljOqPrgZOAVPT6QHXqagK7k01aMGq5FKUqQKUpQClKUBvvZl2fyXmq77+W2SMlFaA4kdtiwDHYINhuDk+WN7F/Rq//AMnxL96n/hWgdmfaVHYRtbXKt3RYujoNRUke8rKNyDgEEeZqxOF9q9lcTLBAZ3kkOFUQv+JJIwAPEmuHN2up0tv6N4aaNW547KpTbtPHeXNy0AL93csGBUA6u70gaXx6b9Ns1UAOdx411wRVM88djkiu0/DlDxscmDIDIfHuicAr5LsR4Z2FTgz3/GbInDxRV1ZnB+EPdXEdrEAXmbSM9AMZZm9AATX74NwCe7m7i3iZ5BnUD7ugA4JkLY04O2DvsdiavHs67N14eDNMyyXLrpJX6Ma5yUTO5zgZPjjwrfLlWNfUzjFs8LLsoKRqn8pcQGkdEkVVHoqlTgema9Jey0lSP5T4luPGVf8AxFbjxPiAgiaZldlQZYRrqbHiQo3OPTetLPbbw7GQ0x22xE2/4nauGM8st1v9jdqKKb5q5cewuntZCGKgMrD9pGzpbHgdiCPMGompvnPmY39491p0AqqIp6hFyRqI21EsScefpmoSvSjdK+TmdXsWH2GfWUv3R/4sNXrVFdhn1lL90f8Aiw1eted1XfOjFwfhJlJIDAkdQCMj4iv3XOw5jbh/HLi5Qe77VKsyj9uMyHVsOpH0h6j1roO0ulljWSNgySKGVh0KkZBH4VTLicKfmWjKyvefu1g2cr2kELGdQMvKMRgMMhlAOZPyGx32Iqlby8eWRpZWLySHLs3Vj0ycegAx4Yq9O1vk32u29oiGZ7UEgDq8XV4/U/tD1BHjVCA53FdvT6dFx58TDJd7k5yP9Z2n3hK6drmLkf6ztPvCV07WHV95F8XDILjnO9nZyCK5m7t2XUBpc+7kjOVBHUGsGLtT4axx7Ug/tq6j5soAqtu3H6wj+7j/ADvVd1bH00ZRTdiWRp0dZQzpKgZGV0cbFSCpHxGxqv8AnDsdt5kMlkq28ygkIu0Tn7LL+wfVcddwa07sW488V97Jn9Vcq50+AlVS4ceWVVgfPbyq96xkpYJ0mXTU0ckyxFWZGBVkYqynqGUlWU+oIIrO4DzBPZzd/bPobGGB3V1+y6+I/MeBFbL2w2Kx8WcqMd9FHIf7XvIT/cFaVXpJqUb8znezLu5d7breXCXiNbv9oZaIn4j3l/EY9asOyvo5kEkTrIjDIZCCpHoRXJ1SvLfNE9hMJrdiBnMkefckHirDzx0bqPyrmn0sX3TRZGuTqCSIMCrAEMMEHcEeIIPWqF7VOQ1sZFuLcYt52K6f/akwW0L/AFCAxHlgjpir14feCaGOZfoyorr8GUMPyNaz2r2ofhFxq/YCuP7SupFcuCbhNI0mrRzrSlK9U5hSlKAUpSgMjh/D5J5VhhQvJIcKq/4nyUdSTsK6D5B5Aj4dFk6XuJB+slx4Zz3aZ3CDb4kZPkNd7C+GQi1luQAZmlMbHxVFAKoPIHOr1yPIVvHM/M8NhAZ5226Io+lI+MhEHif8Bua8/PklKXZxNoRSWpnrxzmCG0RXmbHeOsca/tO7EAKo8eufQZNSNc0cR5qlvuIQ3Nw2As8WhAfciQSoSF+WS3U/AADpissuLs0vMvGWo0TkS2VeKcYKqAe/h6esbOfmzMfia27i/Fo7aFp5jpjTGo+QLBdR9BnJrT+QrxG4pxcKwJ7+I7eiNG3ydWB+FZ/avKF4RcZIGoKoz4kuoAFTOOrIk/p+ETdKza4pQwDKQQwyCNwQehB8aqLtQ7MNOq+sk2+lPCg+csSj+8o+I3yDC9m3aUbJha3JJtWPusdzAT/jH6eHUbVe8cgZQykFWGQQcgg9CD4ipangkRtNHJIPjX2tu7VeGxQcUkSABVdEkZV6CRi2oAeGcK2P61ajXoxepJnM1TosPsM+spfuj/xYavWqK7DPrKX7o/8AFhq9a87qu+dGLg5d5v8ArG7+8y/5zVl9iXNupW4bKd4wXtyfFM+/H/ykgj0b+rVac3/WN395l/zmsPhfE3tp47iI4eFw6+uOqn0YZU+hrulDXDSYp1Kzq6udu0/lL2G9JjXEFzl4sDZW/bi/A+8PRseFX3wPjEd1bx3MRykq5HoejKfUMCCPMGorn7lYX9k8Ix3i+/CT4SAHAz5MMqfRq8/DN457/c3nHUiheR/rO0+8JXTtcxckA/ynaAggi4QEHYggkEEeBB2rp2ter7yKYuGUT26SgcRjyQP5uOp/rvVdxyBjpU6iegXcn4AV1rJbIxyyqT6gH/GiWqDcIo+AFIdSoxUa9yXjt2VJ2O8jzJP/AChcI0aqhWFXGHYts0hU7qAuQM9dR9M3BXwnG5quOfu1mKBGt7J1lnIKl0IKReBOrozjf3R0I39cnqzT2RbaCK87WOLrNxSZlOVgVYsjplAS/wAmZh/y1h8S7P7+BRI1s7oyhg0I7zYjO6r7wPntio3gHDjc3kEB97v50D53JUtqkJ8/dDEmuqAK68mXsVGKMox122clSxlDh1ZT5OCp+RFTHL3Jl1fSCOGJ1Un3pXUiNF8W1HGo+QG59OtdONED1A+VfQKyfVutkWWI8LCzEMUcK/RiRUX4KoUfkK1Dth4qsXC5IyfeuWWJR5762P4KrH5VsvHeY7ezjMtzKsa+AJ95jjOlF6sfQVz5zzzm/EbjvCCkUeVhj8lPVmxsXbH4DA9TngxuUtT4LTkkqNcpSlemc4pSlAKUpQElwPmS5s3L2srRlsagApVgOmpXBB+PX1r88a5guLyQS3UrSsBhc4AUeSqoAHy3xWTwXlC4u1DQCI5JUBpUVyQMnCMc4x417w8kzGdYGeFS8ckmpZFkVUjXLFu7Jx1AHx9KpcbvaydzXyK2GHtD4isQgW7k0AaRlYywXGMd4V1/jnPrWuo2QD519qzSfKITMzhfGJraXvreV45N/eGCTk5IYMCGyfMGsvj3N13e6RdTNIqHKrhVUHGM6UAyfU561h8K4VJczLBCAzvnAJAGwLEljsBgGsvi3K9xbRrLIqGJ20iSKRHTXjOglTscA9RUPTe9WN6Imp3hHPV9axdxb3DJGPoqVjbT/YLqSvw6elQVKlpPZi6PS5uWkdpJGZ3clmZjkknqSa86Vm8E4S11cx2yEK0zEAtnAwpYsceACmnAP1wXj09pIZbWQxOylCwVGypIYjEisOqjwztU1+lLin9Mb91b/wC1WtJAWcRp7xZwi4/aJbSuPiSPnU3f8i3cSSSMkbCAEyiKWN2jA6syA5wPHFVaje6XsSm/Ahbq6aWRpZDqeRiztgDLE5JwoAGT5CvKlKuQTfB+dr20i7m2uGjj1FtISJgCdyQZEJGTvjNZ36UuKf0xv3Vv/tVq6qSQqjJYgAeZJwB86zON8LNtcy2zMHaFtJZc6SdIJxnfbOPwqjjFvdL0ROpnz+WJvaPa9eJ9feawqD9Z9rQF0fhjFTv6UuKf0xv3Vv8A7VatQDyBJPQDqT4ADzqXFPlL0ITaNp/SlxT+mN+6t/8Aar43ahxQ7e2P+EcA/wAI6j+Ncui1GmS4iM6lQ8CByyahq96TGjIGMgHxr7w/lG4miE4Eccb57tp5Ej7zHXuwxy2MdcYqtY6ul6Itcjw4nzNdXG1xczSDyLEKfii4U/Ko0CvinIz519q9UVPS3uGjYPGzIynKshKsD5hhuK2G17SuJR/RvJCB4OsTfmyE/nUJwzhclxIIYV1OQzYyAAqjLMSdgAK9OGcJaeOeVWAW1hErZzvlgqovqST18jUNRfITfgbQnbLxIftwn4xb/kwrFve1XiUm3tPdjyijjH5lS3yNanSq9nBeC9CdT8z1u7t5XMkrvI56tIxY/MnYeleVKz+H8IaWG4nDKq2iIzZz72t9CquPHOflV+CDApSlSBSlKAUpSgNk5FJjlubsAfzSxndT/wDYVCRj5s3yr37P7eKOO+uZs93DZmIhdi3euo0K3gzBCufDXmoCz4s8UM8KadN0qLISDq0oxcBTnAyTvscikXFXW2ktRp7uaRJH2OolBhVznGnfOMdcb1Rpu/t8/JKdG2HhUd7Dw1BDBbS3tzMpNsmj+bx9c9dTDBwxz4V58dubFILiJFsmJwLP2RGaVMOMyz3ZADEqN1yc5x61ARczzK9q6FFawUrBhT0JJYuCfeLZIOMbV+OLcbE4wLa0g97UTbxlWY77Fix93fOB5Co0u/nn/hbUqJvs4hTvrmeVzHHDaOrOMZQzFYlffyGs/hUhHwVBcrwGNZUiWcz3UshXXKqRZVognuqhTGPHJ36EVpttxN44JrddOi67vvCQdWI2LqqnOAMnfY52rPTnC4EtvOCne2cfdI5UkvHjASfJ/WAAkDp1Pxo4tttEJqqJbh15BeRXw9jtYYYLSSaGSKPE0bAqItcucuWycg9SDWSnL0Us1hcmNI7Y2K3F3oUBdULN3mR0Jkfu1x45NRK8Rub4Gztbe3iVv1rxWqiIOVwNUjO/vAEjC5wPLaszmfjqx2UHComRzEo9qljOVZw5kECN+0iOckjYkDyNQ7ul8RNo+yxrHHbyR2tvLc8VkeWNJow8UEJk0xRRxDC5OclsHAU1KTIkHFeISwRxovD7CTAiUKnfmJFDBRsMs7/Ktbtud50hhiVICbYaI5WjzKIs5MQfOyndSQAdJIyOtYcnMcze1Z0Zv2DTnBztIZAqb+6uTjBztTS3z83/AODUjK7P7MPxK1UjKo/eN6LGjSZ+aj51MRXVu9nxG9se/wC/kCif2oJkQ3EvvCDuzjUzbe8c4Xata4Bx17OYzxLGzGNoyJQSul8atlIOcDHXxNenEuZZJYfZ1SCCHXrMdrH3as46NJuS5Hhk42G2wqzTcr/r8kJpI2/hfB44+JQcLjtraYxqjX01xEJGOUEkgTUcRoAyquMnLiovhkFqLS/vpYY3X2tY7SPGF+k8gRSN1j0smrHVUI8a8JO0a5MhlVLZJGXEjpGQ0pCGNWkbVklVOQOgODg4FQD8Sc2sdn7oiikaRcA6i7LpyzZwcLsNvE9aqoy8fp+yXJeBukVhHLf8I/UwxPNGtxcLAgRNKs0sbFB0OiPeo/nkxwu0Coskl0wupLlgCWEhLIlseqxgZBPViDtioxeb5xce1ARiQW/s6+6dKx6NAKjVs2M75xljtWFd8Zklggt3CFbUFYmwe8CE57tmzgqDjAxtipUXaZDaolrCGO2sBevFHPLcTtFAs66oo0jAMkjR5Gtix0jOw6+eZ+ztYzfcJkjt7ZGvIRJPGIx3agOHE0cecRsUViD4VqvDeaXig9maG2niDmRFuYy+hyMErhhscbg1O8NmuI2m4xeFV12ji1JZMySSJohSGJSSqKCTjAwPxNRJPf7/AKJTRr3MvGzdXDylIUzJJgxJpLgvs0hz77YA39TUwRFxGyVd47rhdmcAjMc1tHjJB/YkGR6HP/TqMYxj0x19PA1OXvNjtE8MUFrbJMAJfZotDSAHOhnLH3P6oqzXFFU+bM7iLx2EVvELa3lnmt0uJ3uoxKFEmdEMakgKAF3PiTX7upI7IWsKWtvPPcRRzzm5jD7zH9XbwjOEAG2cE7io275reWBYZYbWRo4hCk0kRM6xgYUB9WNQ3wcbV7wc8zKsX6q1aW3RY4bh4tU6IowoDlsZGTgkbVFMtaNpiaOxuuMezxQd3aw+5rTUVkmWNRCHJ/8ASzrBT/SoC1LPw2cokaScR4hb2yCNdEY0Jr2UfRXURn4morhPMskAnUpDOt1gzLcqXDMrFw+xG+pia8hx6URQQrpVbWczxkDfvSwbLb4IGAAMDbzoote3t+xqN24NZwfyhLZpaW0lrYRyG4lniDzSMiH3jI30NUmwUDGENQVh7Pb8HW8mhilnmuJBCsi5XCIFbV4mNW1HT4tp8K8L3nyeQTAR28QuVdZRFGV1M4AeUnVkyEZAJzgMdtzUTdcXeSK3hYJotAwjAB31uHYyb+8SR4YqFF+P0+fdkOSNw4nwOD22WWSFFjsuHwz3EMI7tHuWXIiAH0FZiM4+z61j8TvX/kQO0FtB7beKFFtEI9UMSO2pupb9YNiT038aiYudZhcXFw6QSG8QJNHIhMTKAAoC6sjGB4+JrE4xzLNdJHHNo0xM5XQun6WkYwDjCqqqoAGAPHrRRe1/T56k6lvRF0pStSgpSlAKUpQClKUApSlAKUpQH5dAeoB+NfqlKAUpSgFKUoBSlKAUpSgFflYwDkAZPXAr9UoBSlKAUpSgFKUoBSlKAUpSgFKUoBSlKAUpSgFKUoBSlKAUpSgFKUoBSlKAUpSgFKUoBSlKAUpSgFKUoBSlKAUpSgFKUoBSlKAUpSgFKUoBSlKAUpSgFKUoBSlKAUpSgFKUoBSlKAUpSgFKUoBSlKAUpSgFKUoBSlKAUpSgFKUoBSlKAUpSgFKUoBSlKAUpSgFKUoBSlKAUpSgFKUoBSlKAUpSgFKUoBSlKAUpSgFKUoBSlKAUpSgFKUoBSl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0" name="Picture 14" descr="https://encrypted-tbn3.gstatic.com/images?q=tbn:ANd9GcThEl6Dw9I5Wu-mi9SxhoBwjKcMjJrIsD7ui-rwBzcOhmOsnkqM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640" y="16002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eft-Right Arrow 11"/>
          <p:cNvSpPr/>
          <p:nvPr/>
        </p:nvSpPr>
        <p:spPr>
          <a:xfrm>
            <a:off x="5004048" y="2302245"/>
            <a:ext cx="936104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16" name="Picture 20" descr="https://encrypted-tbn3.gstatic.com/images?q=tbn:ANd9GcS8wmNmXbhBU3GZ2tmMBnJmC1lfnTVnybMSMto57JPn2jP8_Whpu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4169"/>
          <a:stretch/>
        </p:blipFill>
        <p:spPr bwMode="auto">
          <a:xfrm>
            <a:off x="467544" y="5343474"/>
            <a:ext cx="2714625" cy="1109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eft-Right Arrow 20"/>
          <p:cNvSpPr/>
          <p:nvPr/>
        </p:nvSpPr>
        <p:spPr>
          <a:xfrm rot="5400000">
            <a:off x="996574" y="4941168"/>
            <a:ext cx="936104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ular Callout 13"/>
          <p:cNvSpPr/>
          <p:nvPr/>
        </p:nvSpPr>
        <p:spPr>
          <a:xfrm>
            <a:off x="3575511" y="3811978"/>
            <a:ext cx="5316969" cy="2893100"/>
          </a:xfrm>
          <a:prstGeom prst="wedgeRectCallout">
            <a:avLst>
              <a:gd name="adj1" fmla="val -24926"/>
              <a:gd name="adj2" fmla="val -5759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RBS </a:t>
            </a:r>
            <a:r>
              <a:rPr lang="ru-RU" sz="1400" dirty="0" smtClean="0">
                <a:solidFill>
                  <a:schemeClr val="accent1"/>
                </a:solidFill>
              </a:rPr>
              <a:t>занялся совместным сервисом для МСП по соглашению с </a:t>
            </a:r>
            <a:r>
              <a:rPr lang="en-US" sz="1400" dirty="0" err="1" smtClean="0">
                <a:solidFill>
                  <a:schemeClr val="accent1"/>
                </a:solidFill>
              </a:rPr>
              <a:t>Moorepay</a:t>
            </a:r>
            <a:r>
              <a:rPr lang="ru-RU" sz="1400" dirty="0" smtClean="0">
                <a:solidFill>
                  <a:schemeClr val="accent1"/>
                </a:solidFill>
              </a:rPr>
              <a:t>, ведущим поставщиком решений по оплате труда и кадровых услуг</a:t>
            </a:r>
            <a:r>
              <a:rPr lang="en-US" sz="1400" dirty="0" smtClean="0">
                <a:solidFill>
                  <a:schemeClr val="accent1"/>
                </a:solidFill>
              </a:rPr>
              <a:t>. </a:t>
            </a:r>
            <a:r>
              <a:rPr lang="ru-RU" sz="1400" dirty="0" smtClean="0">
                <a:solidFill>
                  <a:schemeClr val="accent1"/>
                </a:solidFill>
              </a:rPr>
              <a:t>Аналогично,</a:t>
            </a:r>
            <a:r>
              <a:rPr lang="en-US" sz="1400" dirty="0" smtClean="0">
                <a:solidFill>
                  <a:schemeClr val="accent1"/>
                </a:solidFill>
              </a:rPr>
              <a:t> Lloyds Bank</a:t>
            </a:r>
            <a:r>
              <a:rPr lang="ru-RU" sz="1400" dirty="0" smtClean="0">
                <a:solidFill>
                  <a:schemeClr val="accent1"/>
                </a:solidFill>
              </a:rPr>
              <a:t> установил отношения с </a:t>
            </a:r>
            <a:r>
              <a:rPr lang="en-US" sz="1400" dirty="0" err="1" smtClean="0">
                <a:solidFill>
                  <a:schemeClr val="accent1"/>
                </a:solidFill>
              </a:rPr>
              <a:t>Croner</a:t>
            </a:r>
            <a:r>
              <a:rPr lang="en-US" sz="1400" dirty="0" smtClean="0">
                <a:solidFill>
                  <a:schemeClr val="accent1"/>
                </a:solidFill>
              </a:rPr>
              <a:t> Consulting</a:t>
            </a:r>
            <a:r>
              <a:rPr lang="ru-RU" sz="1400" dirty="0" smtClean="0">
                <a:solidFill>
                  <a:schemeClr val="accent1"/>
                </a:solidFill>
              </a:rPr>
              <a:t>, экспертом в области занятости, здоровья и безопасности труда. Банки, гарантируя поставщикам услуг существенные объемы заказов, могут вести переговоры о скидках для своих клиентов.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>
                <a:solidFill>
                  <a:schemeClr val="accent1"/>
                </a:solidFill>
              </a:rPr>
              <a:t>В этом случае поддержка профессионалов в решении вопросов найма персонала, здоровья и безопасности труда, которые являются общим источником проблем для бизнеса, будут преимуществом или даже иметь решающее значение в случае судебного разбирательства. Аналогичные мероприятия могут быть проведены для коммунальных, телекоммуникационных, бухгалтерских, </a:t>
            </a:r>
            <a:r>
              <a:rPr lang="en-US" sz="1400" dirty="0" smtClean="0">
                <a:solidFill>
                  <a:schemeClr val="accent1"/>
                </a:solidFill>
              </a:rPr>
              <a:t>IT</a:t>
            </a:r>
            <a:r>
              <a:rPr lang="ru-RU" sz="1400" dirty="0" smtClean="0">
                <a:solidFill>
                  <a:schemeClr val="accent1"/>
                </a:solidFill>
              </a:rPr>
              <a:t> и прочих видов услуг.</a:t>
            </a:r>
            <a:endParaRPr lang="en-GB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27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26756" t="12593" r="35611" b="10229"/>
          <a:stretch/>
        </p:blipFill>
        <p:spPr>
          <a:xfrm>
            <a:off x="397038" y="1306612"/>
            <a:ext cx="4535320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ular Callout 8"/>
          <p:cNvSpPr/>
          <p:nvPr/>
        </p:nvSpPr>
        <p:spPr>
          <a:xfrm>
            <a:off x="5220072" y="3284984"/>
            <a:ext cx="3580394" cy="2462213"/>
          </a:xfrm>
          <a:prstGeom prst="wedgeRectCallout">
            <a:avLst>
              <a:gd name="adj1" fmla="val -55966"/>
              <a:gd name="adj2" fmla="val -2771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/>
                </a:solidFill>
              </a:rPr>
              <a:t>Многие банки активно финансируют и/или сами проводят семинары и другие мероприятия для </a:t>
            </a:r>
            <a:r>
              <a:rPr lang="ru-RU" sz="1400" dirty="0" err="1" smtClean="0">
                <a:solidFill>
                  <a:schemeClr val="accent2"/>
                </a:solidFill>
              </a:rPr>
              <a:t>нетворкинга</a:t>
            </a:r>
            <a:r>
              <a:rPr lang="ru-RU" sz="1400" dirty="0" smtClean="0">
                <a:solidFill>
                  <a:schemeClr val="accent2"/>
                </a:solidFill>
              </a:rPr>
              <a:t> МСП.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r>
              <a:rPr lang="ru-RU" sz="1400" dirty="0" smtClean="0">
                <a:solidFill>
                  <a:schemeClr val="accent2"/>
                </a:solidFill>
              </a:rPr>
              <a:t>Особый интерес у представителей МСП вызывают встречи с отраслевыми и продуктовыми экспертами. Клиентские менеджеры банков могут знакомить клиентов МСП с новыми продуктами и сервисами, а также с лучшими практиками их применения. Здесь дан пример того, как это организовано в </a:t>
            </a:r>
            <a:r>
              <a:rPr lang="en-US" sz="1400" dirty="0" smtClean="0">
                <a:solidFill>
                  <a:schemeClr val="accent2"/>
                </a:solidFill>
              </a:rPr>
              <a:t>Standard Chartered Bank.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204" y="290877"/>
            <a:ext cx="8059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 </a:t>
            </a:r>
            <a:r>
              <a:rPr lang="ru-RU" sz="36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КЕЙС</a:t>
            </a:r>
            <a:r>
              <a:rPr lang="en-US" sz="36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: </a:t>
            </a:r>
            <a:r>
              <a:rPr lang="ru-RU" sz="36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МЕРОПРИЯТИЯ НЕТВОРКИНГА</a:t>
            </a:r>
            <a:endParaRPr lang="en-US" sz="3600" b="1" dirty="0">
              <a:solidFill>
                <a:schemeClr val="accent3"/>
              </a:solidFill>
            </a:endParaRPr>
          </a:p>
        </p:txBody>
      </p:sp>
      <p:pic>
        <p:nvPicPr>
          <p:cNvPr id="7176" name="Picture 8" descr="https://encrypted-tbn2.gstatic.com/images?q=tbn:ANd9GcTFSrGOFPrcD_9WGzjw3mufvG-GTvX23L5pVySW-hoIosST1V7M-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39440"/>
            <a:ext cx="3456384" cy="2221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3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encrypted-tbn3.gstatic.com/images?q=tbn:ANd9GcQOASuKpmlFmU3wSO-GLm0j0DDvjlVQCi6U-iFdcwJOa7sJj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863" y="3068960"/>
            <a:ext cx="4781529" cy="36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thesbhub.com.au/_public/tinybrowser/images/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62" y="1102104"/>
            <a:ext cx="4189289" cy="36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0204" y="290877"/>
            <a:ext cx="6875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 </a:t>
            </a:r>
            <a:r>
              <a:rPr lang="ru-RU" sz="40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КЕЙС</a:t>
            </a:r>
            <a:r>
              <a:rPr lang="en-US" sz="40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: </a:t>
            </a:r>
            <a:r>
              <a:rPr lang="ru-RU" sz="40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ПОНИМАНИЕ РЫНКА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pic>
        <p:nvPicPr>
          <p:cNvPr id="8200" name="Picture 8" descr="http://www.franchisebusiness.co.nz/c/ANZ-339740/images/ANZ-339740-279535-420x2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27" t="31888" r="15074" b="26876"/>
          <a:stretch/>
        </p:blipFill>
        <p:spPr bwMode="auto">
          <a:xfrm>
            <a:off x="683568" y="1146965"/>
            <a:ext cx="3627361" cy="1395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683568" y="2492896"/>
            <a:ext cx="2520280" cy="4185761"/>
          </a:xfrm>
          <a:prstGeom prst="wedgeRectCallout">
            <a:avLst>
              <a:gd name="adj1" fmla="val 60333"/>
              <a:gd name="adj2" fmla="val -1689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/>
                </a:solidFill>
              </a:rPr>
              <a:t>ANZ </a:t>
            </a:r>
            <a:r>
              <a:rPr lang="ru-RU" sz="1400" dirty="0" smtClean="0">
                <a:solidFill>
                  <a:schemeClr val="accent2"/>
                </a:solidFill>
              </a:rPr>
              <a:t>предлагает своим клиентам следующее инновационное  решение – подписку на приложение </a:t>
            </a:r>
            <a:r>
              <a:rPr lang="ru-RU" sz="1400" dirty="0" err="1" smtClean="0">
                <a:solidFill>
                  <a:schemeClr val="accent2"/>
                </a:solidFill>
              </a:rPr>
              <a:t>бизнес-аналитики</a:t>
            </a:r>
            <a:r>
              <a:rPr lang="ru-RU" sz="1400" dirty="0" smtClean="0">
                <a:solidFill>
                  <a:schemeClr val="accent2"/>
                </a:solidFill>
              </a:rPr>
              <a:t>, которое исследует более 20 млн. операций по банковским картам, проводимым в торговой сети, обслуживаемой </a:t>
            </a:r>
            <a:r>
              <a:rPr lang="en-US" sz="1400" dirty="0" smtClean="0">
                <a:solidFill>
                  <a:schemeClr val="accent2"/>
                </a:solidFill>
              </a:rPr>
              <a:t>ANZ</a:t>
            </a:r>
            <a:r>
              <a:rPr lang="ru-RU" sz="1400" dirty="0" smtClean="0">
                <a:solidFill>
                  <a:schemeClr val="accent2"/>
                </a:solidFill>
              </a:rPr>
              <a:t> и предоставляет подробную аналитическую информацию. Таким образом, пользователи могут изучать тенденции в собственном бизнесе, лучшие практики конкурентов и характеристики профиля их клиентов, основанные на использовании карт.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1535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Относительно более низкие показатели платежеспособности клиентов МСП вызваны наличием, в т.ч., следующих факторов</a:t>
            </a:r>
            <a:r>
              <a:rPr lang="en-US" sz="1800" dirty="0" smtClean="0"/>
              <a:t>: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"/>
            </a:pPr>
            <a:r>
              <a:rPr lang="ru-RU" sz="1600" b="1" dirty="0" smtClean="0"/>
              <a:t>Быстрый рост</a:t>
            </a:r>
            <a:r>
              <a:rPr lang="en-US" sz="1600" b="1" dirty="0" smtClean="0"/>
              <a:t> </a:t>
            </a:r>
            <a:r>
              <a:rPr lang="en-US" sz="1600" dirty="0"/>
              <a:t>– </a:t>
            </a:r>
            <a:r>
              <a:rPr lang="ru-RU" sz="1600" dirty="0" smtClean="0"/>
              <a:t>компании МСП, обнаруживая более высокие показатели роста, как правило, имеют и относительно более высокий уровень потерь</a:t>
            </a:r>
            <a:endParaRPr lang="en-US" sz="16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"/>
            </a:pPr>
            <a:r>
              <a:rPr lang="ru-RU" sz="1600" b="1" dirty="0" smtClean="0"/>
              <a:t>Высокий риск предпринимательства</a:t>
            </a:r>
            <a:r>
              <a:rPr lang="en-US" sz="1600" b="1" dirty="0" smtClean="0"/>
              <a:t> </a:t>
            </a:r>
            <a:r>
              <a:rPr lang="en-US" sz="1600" dirty="0"/>
              <a:t>– </a:t>
            </a:r>
            <a:r>
              <a:rPr lang="ru-RU" sz="1600" dirty="0" smtClean="0"/>
              <a:t>персональные качества личности играют существенную роль в рисках, присущих предпринимательской деятельности</a:t>
            </a:r>
            <a:endParaRPr lang="en-US" sz="16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"/>
            </a:pPr>
            <a:r>
              <a:rPr lang="ru-RU" sz="1600" b="1" dirty="0" smtClean="0"/>
              <a:t>Отсутствие управленческого опыта</a:t>
            </a:r>
            <a:r>
              <a:rPr lang="en-US" sz="1600" b="1" dirty="0" smtClean="0"/>
              <a:t> </a:t>
            </a:r>
            <a:r>
              <a:rPr lang="en-US" sz="1600" dirty="0"/>
              <a:t>– </a:t>
            </a:r>
            <a:r>
              <a:rPr lang="ru-RU" sz="1600" dirty="0" smtClean="0"/>
              <a:t>способность принимать правильные решения совершенствуется на практике</a:t>
            </a:r>
            <a:endParaRPr lang="en-US" sz="16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"/>
            </a:pPr>
            <a:r>
              <a:rPr lang="ru-RU" sz="1600" b="1" dirty="0" smtClean="0"/>
              <a:t>Низкая капитализация</a:t>
            </a:r>
            <a:r>
              <a:rPr lang="en-US" sz="1600" b="1" dirty="0" smtClean="0"/>
              <a:t> </a:t>
            </a:r>
            <a:r>
              <a:rPr lang="en-US" sz="1600" dirty="0"/>
              <a:t>– </a:t>
            </a:r>
            <a:r>
              <a:rPr lang="ru-RU" sz="1600" dirty="0" smtClean="0"/>
              <a:t>компании с низким уровнем капитализации имеют гораздо меньшую устойчивость к неожиданно возникающим проблемам</a:t>
            </a:r>
            <a:endParaRPr lang="en-US" sz="16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"/>
            </a:pPr>
            <a:r>
              <a:rPr lang="ru-RU" sz="1600" b="1" dirty="0" err="1" smtClean="0"/>
              <a:t>Нишевой</a:t>
            </a:r>
            <a:r>
              <a:rPr lang="ru-RU" sz="1600" b="1" dirty="0" smtClean="0"/>
              <a:t> маркетинг</a:t>
            </a:r>
            <a:r>
              <a:rPr lang="en-US" sz="1600" b="1" dirty="0" smtClean="0"/>
              <a:t> </a:t>
            </a:r>
            <a:r>
              <a:rPr lang="en-US" sz="1600" dirty="0"/>
              <a:t>– </a:t>
            </a:r>
            <a:r>
              <a:rPr lang="ru-RU" sz="1600" dirty="0" smtClean="0"/>
              <a:t>обеспечивает потенциал для более высокого роста прибыли, но уровень риска сохраняется</a:t>
            </a:r>
            <a:endParaRPr lang="en-US" sz="16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"/>
            </a:pPr>
            <a:r>
              <a:rPr lang="ru-RU" sz="1600" b="1" dirty="0" smtClean="0"/>
              <a:t>Случайность</a:t>
            </a:r>
            <a:r>
              <a:rPr lang="en-US" sz="1600" dirty="0" smtClean="0"/>
              <a:t> </a:t>
            </a:r>
            <a:r>
              <a:rPr lang="en-US" sz="1600" dirty="0"/>
              <a:t>– </a:t>
            </a:r>
            <a:r>
              <a:rPr lang="ru-RU" sz="1600" dirty="0" smtClean="0"/>
              <a:t>провалы, не позволяющие вести бизнес-процесс непрерывно, могут иметь губительные последствия для МСП</a:t>
            </a:r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 smtClean="0"/>
              <a:t>ПОЧЕМУ КЛИЕНТЫ МСП НУЖДАЮТСЯ В</a:t>
            </a:r>
            <a:r>
              <a:rPr lang="en-US" sz="2600" dirty="0" smtClean="0"/>
              <a:t> </a:t>
            </a:r>
            <a:r>
              <a:rPr lang="ru-RU" sz="2600" dirty="0" smtClean="0"/>
              <a:t>НЕФИНАНСОВЫХ УСЛУГАХ/СЕРВИСАХ РАЗВИТИЯ ПРЕДПРИНИМАТЕЛЬСТВА</a:t>
            </a:r>
            <a:r>
              <a:rPr lang="en-US" sz="2600" dirty="0" smtClean="0"/>
              <a:t>?</a:t>
            </a:r>
            <a:endParaRPr lang="en-US" sz="26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661297"/>
            <a:ext cx="6732588" cy="864047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200" b="1" dirty="0" smtClean="0">
                <a:solidFill>
                  <a:schemeClr val="bg1"/>
                </a:solidFill>
                <a:latin typeface="Calibri" pitchFamily="34" charset="0"/>
              </a:rPr>
              <a:t>Одна из целей нефинансовых сервисов, помочь МСП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смягчить или устранить </a:t>
            </a:r>
            <a:r>
              <a:rPr lang="ru-RU" sz="2200" b="1" dirty="0" smtClean="0">
                <a:solidFill>
                  <a:schemeClr val="bg1"/>
                </a:solidFill>
                <a:latin typeface="Calibri" pitchFamily="34" charset="0"/>
              </a:rPr>
              <a:t>влияние этих факторов</a:t>
            </a:r>
            <a:endParaRPr lang="en-GB" sz="22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06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Существует широкий спектр сервисов для развития бизнеса, но наиболее простой способ определить это как набор нефинансовых/профессиональных услуг и знаний, в которых нуждаются МСП для достижения успеха.</a:t>
            </a:r>
          </a:p>
          <a:p>
            <a:pPr marL="0" indent="0">
              <a:buNone/>
            </a:pPr>
            <a:r>
              <a:rPr lang="ru-RU" sz="1600" dirty="0" smtClean="0"/>
              <a:t>Состоявшиеся и/или крупные компании, например,  могут иметь профессиональные бухгалтерскую, финансовую и юридическую службы, а также возможность получать рекомендации по управлению от профессиональных консультантов.</a:t>
            </a:r>
            <a:r>
              <a:rPr lang="en-US" sz="1600" dirty="0" smtClean="0"/>
              <a:t> </a:t>
            </a:r>
            <a:r>
              <a:rPr lang="ru-RU" sz="1600" dirty="0" smtClean="0"/>
              <a:t>Однако микро-предприятия и </a:t>
            </a:r>
            <a:r>
              <a:rPr lang="ru-RU" sz="1600" dirty="0" err="1" smtClean="0"/>
              <a:t>стартапы</a:t>
            </a:r>
            <a:r>
              <a:rPr lang="ru-RU" sz="1600" dirty="0" smtClean="0"/>
              <a:t>, или те компании, которые работают на развивающихся рынках, часто не имеют такого уровня доступа и даже не привыкли получать такие услуги.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ru-RU" sz="1800" dirty="0" smtClean="0"/>
              <a:t>В большинстве стран существуют  публично финансируемые или субсидируемые мероприятия по поддержке малого бизнеса (иногда связанные с формами кредитных гарантий). Спонсоры и правительства стран, особенно на развивающихся рынках, поддерживают предоставление МСП нефинансовых услуг,</a:t>
            </a:r>
            <a:r>
              <a:rPr lang="en-US" sz="1800" dirty="0" smtClean="0"/>
              <a:t> </a:t>
            </a:r>
            <a:r>
              <a:rPr lang="ru-RU" sz="1800" dirty="0" smtClean="0"/>
              <a:t>чтобы стимулировать создание новых предприятий и рабочих мест.</a:t>
            </a:r>
            <a:endParaRPr lang="en-US" sz="1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ГДЕ КЛИЕНТЫ МСП МОГУТ ПОЛУЧИТЬ СЕРВИСЫ ДЛЯ РАЗВИТИЯ?</a:t>
            </a:r>
            <a:endParaRPr lang="en-US" sz="36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733256"/>
            <a:ext cx="8460432" cy="864047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МСП на развивающихся рынках ограниченны в возможности найти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качественную консультативную помощь по приемлемой цене</a:t>
            </a:r>
            <a:endParaRPr lang="en-GB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01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400" b="1" dirty="0" smtClean="0"/>
              <a:t>Знание сектора</a:t>
            </a:r>
            <a:r>
              <a:rPr lang="en-US" sz="3400" b="1" dirty="0" smtClean="0"/>
              <a:t>:</a:t>
            </a:r>
            <a:r>
              <a:rPr lang="en-US" sz="3400" dirty="0" smtClean="0"/>
              <a:t> </a:t>
            </a:r>
            <a:r>
              <a:rPr lang="ru-RU" sz="3400" dirty="0" smtClean="0"/>
              <a:t>необходимые исследования рынка предоставляют много интересных идей для развития маркетинговых и рисковых стратегий.</a:t>
            </a:r>
            <a:endParaRPr lang="en-US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400" b="1" dirty="0" smtClean="0"/>
              <a:t>Лучшая подготовка</a:t>
            </a:r>
            <a:r>
              <a:rPr lang="en-US" sz="3400" b="1" dirty="0" smtClean="0"/>
              <a:t>:</a:t>
            </a:r>
            <a:r>
              <a:rPr lang="en-US" sz="3400" dirty="0" smtClean="0"/>
              <a:t> </a:t>
            </a:r>
            <a:r>
              <a:rPr lang="ru-RU" sz="3400" dirty="0" smtClean="0"/>
              <a:t>таким образом, потенциальные и реальные клиенты имеют возможность для лучшей подготовки к получению финансирования.</a:t>
            </a:r>
            <a:r>
              <a:rPr lang="en-US" sz="3400" dirty="0" smtClean="0"/>
              <a:t> </a:t>
            </a:r>
            <a:r>
              <a:rPr lang="ru-RU" sz="3400" dirty="0" smtClean="0"/>
              <a:t>Кредитный процесс будет протекать быстрее и качественнее при наличии более полной информации о клиенте</a:t>
            </a:r>
            <a:r>
              <a:rPr lang="en-US" sz="3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b="1" dirty="0" smtClean="0"/>
              <a:t>Более низкий уровень риска</a:t>
            </a:r>
            <a:r>
              <a:rPr lang="en-US" sz="3400" b="1" dirty="0" smtClean="0"/>
              <a:t>: </a:t>
            </a:r>
            <a:r>
              <a:rPr lang="ru-RU" sz="3400" dirty="0" smtClean="0"/>
              <a:t>Клиенты, получающие качественную консультационную поддержку, демонстрируют более низкий профиль риска, чем те, которые не получают ее.</a:t>
            </a:r>
            <a:endParaRPr lang="en-US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400" b="1" dirty="0" smtClean="0"/>
              <a:t>Более высокий уровень доходов</a:t>
            </a:r>
            <a:r>
              <a:rPr lang="en-US" sz="3400" b="1" dirty="0" smtClean="0"/>
              <a:t>: </a:t>
            </a:r>
            <a:r>
              <a:rPr lang="ru-RU" sz="3400" dirty="0" smtClean="0"/>
              <a:t>Консультационная помощь способствует росту бизнеса клиентов и стимулирует их пользоваться все большим количеством услуг.</a:t>
            </a:r>
            <a:endParaRPr lang="en-US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400" b="1" dirty="0" smtClean="0"/>
              <a:t>Лучшее восприятие бренда</a:t>
            </a:r>
            <a:r>
              <a:rPr lang="en-US" sz="3400" b="1" dirty="0" smtClean="0"/>
              <a:t>: </a:t>
            </a:r>
            <a:r>
              <a:rPr lang="ru-RU" sz="3400" dirty="0" smtClean="0"/>
              <a:t>Банк может использовать сервисы для развития бизнеса, как способ укреплять репутацию среди целевых групп клиентов.</a:t>
            </a:r>
            <a:endParaRPr lang="en-US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400" b="1" dirty="0" smtClean="0"/>
              <a:t>Качество персонала и процедур</a:t>
            </a:r>
            <a:r>
              <a:rPr lang="en-US" sz="3400" b="1" dirty="0" smtClean="0"/>
              <a:t>: </a:t>
            </a:r>
            <a:r>
              <a:rPr lang="ru-RU" sz="3400" dirty="0" smtClean="0"/>
              <a:t>Накопление знаний и опыта работы с МСП внутри банка будет вести к значительному улучшению качества кредитных заключений и укреплению отношений между сотрудниками, например, клиентских и кредитных/</a:t>
            </a:r>
            <a:r>
              <a:rPr lang="ru-RU" sz="3400" dirty="0" err="1" smtClean="0"/>
              <a:t>риск-подразделений</a:t>
            </a:r>
            <a:r>
              <a:rPr lang="ru-RU" sz="3400" dirty="0" smtClean="0"/>
              <a:t>.</a:t>
            </a:r>
            <a:endParaRPr lang="en-US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400" b="1" dirty="0" smtClean="0"/>
              <a:t>Развитие новых лидеров</a:t>
            </a:r>
            <a:r>
              <a:rPr lang="en-US" sz="3400" b="1" dirty="0" smtClean="0"/>
              <a:t>: </a:t>
            </a:r>
            <a:r>
              <a:rPr lang="ru-RU" sz="3400" dirty="0" smtClean="0"/>
              <a:t>Предоставление клиентам доступа к сервисам для развития бизнеса может способствовать формированию новых компаний-лидеров в секторе МСП.</a:t>
            </a:r>
            <a:endParaRPr lang="en-US" sz="34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en-US" sz="2800" dirty="0" smtClean="0"/>
              <a:t>7 </a:t>
            </a:r>
            <a:r>
              <a:rPr lang="ru-RU" sz="2800" dirty="0" smtClean="0"/>
              <a:t>ПРИЧИН ДЛЯ БАНКОВ ПРЕДОСТАВИТЬ КЛИЕНТАМ МСП ДОСТУП К СЕРВИСАМ ДЛЯ РАЗВИТИЯ БИЗНЕСА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0856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Владельцы малого и среднего бизнеса представляют собой разнородные группы и любые комментарии относительно их характеристик являются явным обобщением, тем не менее, имеются некоторые общие черты, заслуживающие отдельного внимания</a:t>
            </a:r>
            <a:r>
              <a:rPr lang="en-US" sz="1800" dirty="0" smtClean="0"/>
              <a:t>:</a:t>
            </a:r>
            <a:endParaRPr lang="ru-RU" sz="1800" dirty="0" smtClean="0"/>
          </a:p>
          <a:p>
            <a:pPr marL="0" indent="0">
              <a:buNone/>
            </a:pPr>
            <a:endParaRPr lang="en-US" sz="800" dirty="0" smtClean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"/>
            </a:pPr>
            <a:r>
              <a:rPr lang="ru-RU" sz="1800" b="1" dirty="0" smtClean="0"/>
              <a:t>Чрезмерная самоуверенность </a:t>
            </a:r>
            <a:r>
              <a:rPr lang="en-US" sz="1800" dirty="0" smtClean="0"/>
              <a:t>– </a:t>
            </a:r>
            <a:r>
              <a:rPr lang="ru-RU" sz="1800" dirty="0" smtClean="0"/>
              <a:t>многим предпринимателям затруднительно правильно оценить собственные слабые стороны и риски их бизнеса, а также преимущества качественного консультирования или поддержки (эффект </a:t>
            </a:r>
            <a:r>
              <a:rPr lang="ru-RU" sz="1800" dirty="0" err="1" smtClean="0"/>
              <a:t>Даннинга-Крюгера</a:t>
            </a:r>
            <a:r>
              <a:rPr lang="ru-RU" sz="1800" dirty="0" smtClean="0"/>
              <a:t> или «неосознанной некомпетентности»)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"/>
            </a:pPr>
            <a:r>
              <a:rPr lang="ru-RU" sz="1800" b="1" dirty="0" smtClean="0"/>
              <a:t>Робость</a:t>
            </a:r>
            <a:r>
              <a:rPr lang="en-US" sz="1800" b="1" dirty="0" smtClean="0"/>
              <a:t> </a:t>
            </a:r>
            <a:r>
              <a:rPr lang="en-US" sz="1800" dirty="0"/>
              <a:t>– </a:t>
            </a:r>
            <a:r>
              <a:rPr lang="ru-RU" sz="1800" dirty="0" smtClean="0"/>
              <a:t>есть и другой тип владельцев бизнеса, которые должны быть убеждены, что обращение за консультацией и помощью не признак слабости. Здесь нужно исключить какое-либо давление и негативный опыт – скорее, нужно добиться раскрепощения и укрепления доверия.</a:t>
            </a:r>
            <a:endParaRPr lang="en-US" sz="1800" dirty="0" smtClean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"/>
            </a:pPr>
            <a:r>
              <a:rPr lang="ru-RU" sz="1800" b="1" dirty="0" smtClean="0"/>
              <a:t>Чувствительность к цене </a:t>
            </a:r>
            <a:r>
              <a:rPr lang="en-US" sz="1800" dirty="0" smtClean="0"/>
              <a:t>– </a:t>
            </a:r>
            <a:r>
              <a:rPr lang="ru-RU" sz="1800" dirty="0" smtClean="0"/>
              <a:t>понятно, что многие владельцы очень неохотно оплачивают услуги, которые являются нематериальными и не приносят легко просчитываемой отдачи от инвестиций.</a:t>
            </a:r>
            <a:r>
              <a:rPr lang="en-US" sz="1800" dirty="0" smtClean="0"/>
              <a:t> </a:t>
            </a:r>
            <a:r>
              <a:rPr lang="ru-RU" sz="1800" dirty="0" smtClean="0"/>
              <a:t>Парадоксально, но многие также относятся к благотворительным, общественно финансируемым, спонсорским или волонтерским услугам, как не имеющим особой пользы.</a:t>
            </a: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ПОНИМАНИЕ КЛИЕНТОВ МСП И ИХ ОТНОШЕНИЯ К СЕРВИСАМ РАЗВИТИЯ БИЗНЕСА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5230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"/>
            </a:pPr>
            <a:r>
              <a:rPr lang="ru-RU" sz="1800" b="1" dirty="0" smtClean="0"/>
              <a:t>Недостаток времени </a:t>
            </a:r>
            <a:r>
              <a:rPr lang="en-US" sz="1800" dirty="0" smtClean="0"/>
              <a:t>– </a:t>
            </a:r>
            <a:r>
              <a:rPr lang="ru-RU" sz="1800" dirty="0" smtClean="0"/>
              <a:t>общеизвестно, что большинство владельцев компаний МСП очень заняты и считают затруднительным находить время на использование сервисов по развитию бизнеса, и снова потому, что имеют краткосрочный фокус и не в состоянии оценить долгосрочные перспективы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"/>
            </a:pPr>
            <a:r>
              <a:rPr lang="ru-RU" sz="1800" b="1" dirty="0" smtClean="0"/>
              <a:t>Менеджерские ограничения</a:t>
            </a:r>
            <a:r>
              <a:rPr lang="en-US" sz="1800" b="1" dirty="0" smtClean="0"/>
              <a:t> </a:t>
            </a:r>
            <a:r>
              <a:rPr lang="en-US" sz="1800" dirty="0"/>
              <a:t>– </a:t>
            </a:r>
            <a:r>
              <a:rPr lang="ru-RU" sz="1800" dirty="0" smtClean="0"/>
              <a:t>часто владельцы МСП являются весьма эффективными производственниками и/или </a:t>
            </a:r>
            <a:r>
              <a:rPr lang="ru-RU" sz="1800" dirty="0" err="1" smtClean="0"/>
              <a:t>маркетологами</a:t>
            </a:r>
            <a:r>
              <a:rPr lang="ru-RU" sz="1800" dirty="0" smtClean="0"/>
              <a:t>, но не имеют достаточных знаний или опыта в вопросах общего менеджмента, например, в таких, как финансовый контроль, управление персоналом или</a:t>
            </a:r>
            <a:r>
              <a:rPr lang="en-US" sz="1800" dirty="0" smtClean="0"/>
              <a:t> IT</a:t>
            </a:r>
            <a:r>
              <a:rPr lang="ru-RU" sz="1800" dirty="0" smtClean="0"/>
              <a:t>.</a:t>
            </a:r>
            <a:endParaRPr lang="en-US" sz="18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"/>
            </a:pPr>
            <a:r>
              <a:rPr lang="ru-RU" sz="1800" b="1" dirty="0" smtClean="0"/>
              <a:t>Опасения</a:t>
            </a:r>
            <a:r>
              <a:rPr lang="en-US" sz="1800" dirty="0" smtClean="0"/>
              <a:t> </a:t>
            </a:r>
            <a:r>
              <a:rPr lang="en-US" sz="1800" dirty="0"/>
              <a:t>– </a:t>
            </a:r>
            <a:r>
              <a:rPr lang="ru-RU" sz="1800" dirty="0" smtClean="0"/>
              <a:t>иногда финансовые организации, предлагающие услуги  по развитию бизнеса отмечают, что их клиенты уклончиво говорят о проблемах, с которыми они сталкиваются, потому что опасаются, что банки будут отказывать в предоставлении так необходимых им финансовых средств.</a:t>
            </a: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ПОНИМАНИЕ КЛИЕНТОВ МСП И ИХ ОТНОШЕНИЯ К СЕРВИСАМ РАЗВИТИЯ БИЗНЕСА</a:t>
            </a:r>
            <a:endParaRPr lang="en-US" sz="32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661297"/>
            <a:ext cx="7380312" cy="864047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Находите время, чтобы </a:t>
            </a:r>
            <a:r>
              <a:rPr lang="ru-RU" sz="2400" b="1" dirty="0" smtClean="0">
                <a:solidFill>
                  <a:schemeClr val="accent2"/>
                </a:solidFill>
                <a:latin typeface="Calibri" pitchFamily="34" charset="0"/>
              </a:rPr>
              <a:t>изучать и анализировать эти характеристики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 в ваших собственных клиентах</a:t>
            </a:r>
            <a:endParaRPr lang="en-GB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3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/>
              <a:t>МЕТОДОЛОГИЯ ИССЛЕДОВАНИЯ И АНАЛИЗА ДЛЯ ОРГАНИЗАЦИИ НЕФИНАНСОВЫХ СЕРВИСОВ</a:t>
            </a:r>
            <a:endParaRPr lang="en-US" sz="3000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="" xmlns:p14="http://schemas.microsoft.com/office/powerpoint/2010/main" val="32800971"/>
              </p:ext>
            </p:extLst>
          </p:nvPr>
        </p:nvGraphicFramePr>
        <p:xfrm>
          <a:off x="323528" y="1772816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01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Первичным результатом исследований должна стать разработка стратегических составляющих для развития и реализации нефинансовых сервисов.</a:t>
            </a:r>
            <a:r>
              <a:rPr lang="en-US" dirty="0" smtClean="0"/>
              <a:t> </a:t>
            </a:r>
            <a:r>
              <a:rPr lang="ru-RU" dirty="0" smtClean="0"/>
              <a:t>Для чего необходимо рассмотреть следующие факторы: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"/>
            </a:pPr>
            <a:r>
              <a:rPr lang="ru-RU" sz="2900" dirty="0" smtClean="0"/>
              <a:t>Характеристики целевого рынка </a:t>
            </a:r>
            <a:r>
              <a:rPr lang="en-US" sz="2900" dirty="0" smtClean="0"/>
              <a:t>(</a:t>
            </a:r>
            <a:r>
              <a:rPr lang="ru-RU" sz="2900" dirty="0" smtClean="0"/>
              <a:t>например, стадия </a:t>
            </a:r>
            <a:r>
              <a:rPr lang="ru-RU" sz="2900" dirty="0" err="1" smtClean="0"/>
              <a:t>бизнес-цикла</a:t>
            </a:r>
            <a:r>
              <a:rPr lang="ru-RU" sz="2900" dirty="0" smtClean="0"/>
              <a:t>, размер, сегмент, тип, структура собственности и т.д.)?</a:t>
            </a:r>
            <a:endParaRPr lang="en-US" sz="29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"/>
            </a:pPr>
            <a:r>
              <a:rPr lang="ru-RU" sz="2900" dirty="0" smtClean="0"/>
              <a:t>Типы сервисов</a:t>
            </a:r>
            <a:r>
              <a:rPr lang="en-US" sz="2900" dirty="0" smtClean="0"/>
              <a:t> (</a:t>
            </a:r>
            <a:r>
              <a:rPr lang="ru-RU" sz="2900" dirty="0" smtClean="0"/>
              <a:t>например, бизнес-консультирование, аналитика, инструменты финансового планирования, управление персоналом и т.д.)?</a:t>
            </a:r>
            <a:endParaRPr lang="en-US" sz="29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"/>
            </a:pPr>
            <a:r>
              <a:rPr lang="ru-RU" sz="2900" dirty="0" smtClean="0"/>
              <a:t>Модель финансирования </a:t>
            </a:r>
            <a:r>
              <a:rPr lang="en-US" sz="2900" dirty="0" smtClean="0"/>
              <a:t>(</a:t>
            </a:r>
            <a:r>
              <a:rPr lang="ru-RU" sz="2900" dirty="0" smtClean="0"/>
              <a:t>например, продажи с убытком, субсидирование, скидки на оптовые закупки, структурированная оплата, совместное распределение расходов и т.д.)?</a:t>
            </a:r>
            <a:endParaRPr lang="en-US" sz="29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"/>
            </a:pPr>
            <a:r>
              <a:rPr lang="ru-RU" sz="2900" dirty="0" smtClean="0"/>
              <a:t>Модель предоставления </a:t>
            </a:r>
            <a:r>
              <a:rPr lang="en-US" sz="2900" dirty="0" smtClean="0"/>
              <a:t>(</a:t>
            </a:r>
            <a:r>
              <a:rPr lang="ru-RU" sz="2900" dirty="0" smtClean="0"/>
              <a:t>например, совместные продажи, через интернет, предоставление бумажных копий, через социальные сети и т.д.)?</a:t>
            </a:r>
            <a:endParaRPr lang="en-US" sz="29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"/>
            </a:pPr>
            <a:r>
              <a:rPr lang="ru-RU" sz="2900" dirty="0" smtClean="0"/>
              <a:t>Подход к управлению знаниями</a:t>
            </a:r>
            <a:r>
              <a:rPr lang="en-US" sz="2900" dirty="0" smtClean="0"/>
              <a:t> (</a:t>
            </a:r>
            <a:r>
              <a:rPr lang="ru-RU" sz="2900" dirty="0" smtClean="0"/>
              <a:t>организация внутренних источников распространения знаний и опыта, подготовка собственного персонала, </a:t>
            </a:r>
            <a:r>
              <a:rPr lang="ru-RU" sz="2900" dirty="0" err="1" smtClean="0"/>
              <a:t>найм</a:t>
            </a:r>
            <a:r>
              <a:rPr lang="ru-RU" sz="2900" dirty="0" smtClean="0"/>
              <a:t> специалистов, привлечение сторонних организаций</a:t>
            </a:r>
            <a:r>
              <a:rPr lang="en-US" sz="2900" dirty="0" smtClean="0"/>
              <a:t>)?</a:t>
            </a:r>
            <a:endParaRPr lang="en-US" sz="29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"/>
            </a:pPr>
            <a:r>
              <a:rPr lang="ru-RU" sz="2900" dirty="0" smtClean="0"/>
              <a:t>Реализация преимуществ</a:t>
            </a:r>
            <a:r>
              <a:rPr lang="en-US" sz="2900" dirty="0" smtClean="0"/>
              <a:t> (</a:t>
            </a:r>
            <a:r>
              <a:rPr lang="ru-RU" sz="2900" dirty="0" smtClean="0"/>
              <a:t>ключевые показатели эффективности (</a:t>
            </a:r>
            <a:r>
              <a:rPr lang="en-US" sz="2900" dirty="0" smtClean="0"/>
              <a:t>KPI</a:t>
            </a:r>
            <a:r>
              <a:rPr lang="ru-RU" sz="2900" dirty="0" smtClean="0"/>
              <a:t>), выявление заинтересованных участников и спонсоров проекта, </a:t>
            </a:r>
            <a:r>
              <a:rPr lang="ru-RU" sz="2900" dirty="0" err="1" smtClean="0"/>
              <a:t>бюджетирование</a:t>
            </a:r>
            <a:r>
              <a:rPr lang="ru-RU" sz="2900" dirty="0" smtClean="0"/>
              <a:t>, учет рисков)</a:t>
            </a:r>
            <a:r>
              <a:rPr lang="en-US" sz="2900" dirty="0" smtClean="0"/>
              <a:t>?</a:t>
            </a:r>
            <a:endParaRPr lang="en-US" sz="29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РАЗРАБОТКА СТРАТЕГИЧЕСКИХ СОСТАВЛЯЮЩИХ ДЛЯ РАЗВИТИЯ НЕФИНАНСОВЫХ СЕРВИСОВ</a:t>
            </a:r>
            <a:endParaRPr lang="en-US" sz="32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811170"/>
            <a:ext cx="6732588" cy="864047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Продемонстрируйте, что ваше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предложение нефинансовых сервисов адекватно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91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426534686"/>
              </p:ext>
            </p:extLst>
          </p:nvPr>
        </p:nvGraphicFramePr>
        <p:xfrm>
          <a:off x="251520" y="116631"/>
          <a:ext cx="8784976" cy="6604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097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400" dirty="0" smtClean="0"/>
              <a:t>Убедитесь, что у вас есть подробные и всесторонние оценки потребностей МСП и необходимые рыночные исследования, прежде чем начинать это.</a:t>
            </a:r>
            <a:endParaRPr lang="en-US" sz="3400" dirty="0"/>
          </a:p>
          <a:p>
            <a:pPr marL="514350" indent="-514350">
              <a:buFont typeface="+mj-lt"/>
              <a:buAutoNum type="arabicPeriod"/>
            </a:pPr>
            <a:r>
              <a:rPr lang="ru-RU" sz="3400" dirty="0" smtClean="0"/>
              <a:t>Тщательно рассмотрите особенности местной </a:t>
            </a:r>
            <a:r>
              <a:rPr lang="ru-RU" sz="3400" dirty="0" err="1" smtClean="0"/>
              <a:t>бизнес-культуры</a:t>
            </a:r>
            <a:r>
              <a:rPr lang="ru-RU" sz="3400" dirty="0" smtClean="0"/>
              <a:t>, т.к. это значительно варьируется не только от страны к стране, но даже от региона к региону.</a:t>
            </a:r>
            <a:endParaRPr lang="en-US" sz="3400" dirty="0"/>
          </a:p>
          <a:p>
            <a:pPr marL="514350" indent="-514350">
              <a:buFont typeface="+mj-lt"/>
              <a:buAutoNum type="arabicPeriod"/>
            </a:pPr>
            <a:r>
              <a:rPr lang="ru-RU" sz="3400" dirty="0" smtClean="0"/>
              <a:t>Следите за другими участниками рынка, предлагающими нефинансовые услуги. Имеются ли возможности для сотрудничества? Есть ли угроза плагиата ваших идей</a:t>
            </a:r>
            <a:r>
              <a:rPr lang="en-US" sz="3400" dirty="0" smtClean="0"/>
              <a:t>?</a:t>
            </a:r>
            <a:endParaRPr lang="en-US" sz="3400" dirty="0"/>
          </a:p>
          <a:p>
            <a:pPr marL="514350" indent="-514350">
              <a:buFont typeface="+mj-lt"/>
              <a:buAutoNum type="arabicPeriod"/>
            </a:pPr>
            <a:r>
              <a:rPr lang="ru-RU" sz="3400" dirty="0" smtClean="0"/>
              <a:t>Если вы используете технологии, тщательно оцените уровень знаний о них ваших клиентов и готовность их использовать.</a:t>
            </a:r>
            <a:endParaRPr lang="en-US" sz="3400" dirty="0"/>
          </a:p>
          <a:p>
            <a:pPr marL="514350" indent="-514350">
              <a:buFont typeface="+mj-lt"/>
              <a:buAutoNum type="arabicPeriod"/>
            </a:pPr>
            <a:r>
              <a:rPr lang="ru-RU" sz="3400" dirty="0" smtClean="0"/>
              <a:t>Создание критической массы </a:t>
            </a:r>
            <a:r>
              <a:rPr lang="ru-RU" sz="3400" dirty="0" err="1" smtClean="0"/>
              <a:t>интернет-пользователей</a:t>
            </a:r>
            <a:r>
              <a:rPr lang="ru-RU" sz="3400" dirty="0" smtClean="0"/>
              <a:t> или абонентов затруднительно.</a:t>
            </a:r>
            <a:r>
              <a:rPr lang="en-US" sz="3400" dirty="0" smtClean="0"/>
              <a:t> </a:t>
            </a:r>
            <a:r>
              <a:rPr lang="ru-RU" sz="3400" dirty="0" smtClean="0"/>
              <a:t>Не переоценивайте привлекательность вашего предложения, учитывайте опасения </a:t>
            </a:r>
            <a:r>
              <a:rPr lang="ru-RU" sz="3400" dirty="0" err="1" smtClean="0"/>
              <a:t>интернет-пользователей</a:t>
            </a:r>
            <a:r>
              <a:rPr lang="ru-RU" sz="3400" dirty="0" smtClean="0"/>
              <a:t>, а также их неприязнь к «спаму».</a:t>
            </a:r>
            <a:endParaRPr lang="en-US" sz="3400" dirty="0"/>
          </a:p>
          <a:p>
            <a:pPr marL="514350" indent="-514350">
              <a:buFont typeface="+mj-lt"/>
              <a:buAutoNum type="arabicPeriod"/>
            </a:pPr>
            <a:r>
              <a:rPr lang="ru-RU" sz="3400" dirty="0" smtClean="0"/>
              <a:t>Убедитесь, что ваше решение имеет высокий уровень исполнения и устойчиво работает. Нет ничего хуже для вашей репутации, чем внедрение некачественного сервиса и/или причинение ущерба клиентам в связи с приостановкой его действия.</a:t>
            </a:r>
            <a:endParaRPr lang="en-US" sz="3400" dirty="0"/>
          </a:p>
          <a:p>
            <a:pPr marL="514350" indent="-514350">
              <a:buFont typeface="+mj-lt"/>
              <a:buAutoNum type="arabicPeriod"/>
            </a:pPr>
            <a:r>
              <a:rPr lang="ru-RU" sz="3400" dirty="0" smtClean="0"/>
              <a:t>Не начинайте полное развертывание на начальном этапе внедрения </a:t>
            </a:r>
            <a:r>
              <a:rPr lang="en-US" sz="3400" dirty="0" smtClean="0"/>
              <a:t>– </a:t>
            </a:r>
            <a:r>
              <a:rPr lang="ru-RU" sz="3400" dirty="0" smtClean="0"/>
              <a:t>убедитесь, что вы контролируете ваши нефинансовые сервисы в любом варианте предложения, для представителей любого сегмента или места его нахождения.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7 </a:t>
            </a:r>
            <a:r>
              <a:rPr lang="ru-RU" sz="2800" dirty="0" smtClean="0"/>
              <a:t>СОВЕТОВ ПО ВНЕДРЕНИЮ СЕРВИСОВ РАЗВИТИЯ БИЗНЕСА. ВОЗМОЖНЫЕ «ЛОВУШКИ»</a:t>
            </a:r>
            <a:endParaRPr lang="en-US" sz="2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661297"/>
            <a:ext cx="6732588" cy="864047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Что бы вы ни делали, убедитесь, что ваше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исследование</a:t>
            </a: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 является полным, а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пилотный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образец </a:t>
            </a: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законченным</a:t>
            </a:r>
            <a:endParaRPr lang="en-GB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52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КОНТАКТНЫЕ ДАННЫЕ И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ДОПОЛНИТЕЛЬНАЯ ИНФОРМАЦИЯ</a:t>
            </a:r>
            <a:endParaRPr lang="en-GB" sz="32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628800"/>
            <a:ext cx="1836000" cy="273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6516216" y="4437112"/>
            <a:ext cx="2592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itchFamily="34" charset="0"/>
              </a:rPr>
              <a:t>Mike Coates, Director</a:t>
            </a:r>
          </a:p>
        </p:txBody>
      </p:sp>
      <p:sp>
        <p:nvSpPr>
          <p:cNvPr id="36868" name="Content Placeholder 6"/>
          <p:cNvSpPr>
            <a:spLocks noGrp="1"/>
          </p:cNvSpPr>
          <p:nvPr>
            <p:ph sz="half" idx="2"/>
          </p:nvPr>
        </p:nvSpPr>
        <p:spPr>
          <a:xfrm>
            <a:off x="2123728" y="1844825"/>
            <a:ext cx="5040560" cy="27363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"/>
            </a:pPr>
            <a:r>
              <a:rPr lang="ru-RU" sz="2200" dirty="0" smtClean="0"/>
              <a:t>Вы можете больше узнать о нас,</a:t>
            </a:r>
            <a:r>
              <a:rPr lang="en-GB" sz="2200" dirty="0" smtClean="0"/>
              <a:t>  </a:t>
            </a:r>
            <a:r>
              <a:rPr lang="ru-RU" sz="2200" dirty="0" smtClean="0"/>
              <a:t>посетив наши сайты: </a:t>
            </a:r>
            <a:r>
              <a:rPr lang="en-US" sz="1800" dirty="0" smtClean="0"/>
              <a:t>	</a:t>
            </a:r>
            <a:r>
              <a:rPr lang="en-GB" sz="2200" dirty="0" smtClean="0">
                <a:hlinkClick r:id="rId4"/>
              </a:rPr>
              <a:t>http</a:t>
            </a:r>
            <a:r>
              <a:rPr lang="en-GB" sz="2200" dirty="0">
                <a:hlinkClick r:id="rId4"/>
              </a:rPr>
              <a:t>://</a:t>
            </a:r>
            <a:r>
              <a:rPr lang="en-GB" sz="2200" dirty="0" smtClean="0">
                <a:hlinkClick r:id="rId4"/>
              </a:rPr>
              <a:t>www.gbrw.com</a:t>
            </a:r>
            <a:endParaRPr lang="ru-RU" sz="2200" dirty="0" smtClean="0"/>
          </a:p>
          <a:p>
            <a:pPr>
              <a:lnSpc>
                <a:spcPct val="80000"/>
              </a:lnSpc>
              <a:buClr>
                <a:schemeClr val="accent1"/>
              </a:buClr>
              <a:buNone/>
            </a:pPr>
            <a:r>
              <a:rPr lang="ru-RU" sz="1800" dirty="0" smtClean="0"/>
              <a:t>		</a:t>
            </a:r>
            <a:r>
              <a:rPr lang="en-US" sz="1800" dirty="0"/>
              <a:t>	</a:t>
            </a:r>
            <a:r>
              <a:rPr lang="en-GB" sz="2200" dirty="0" smtClean="0">
                <a:hlinkClick r:id="rId4"/>
              </a:rPr>
              <a:t>http://www.</a:t>
            </a:r>
            <a:r>
              <a:rPr lang="en-US" sz="2200" dirty="0" smtClean="0">
                <a:hlinkClick r:id="rId4"/>
              </a:rPr>
              <a:t>nisse.ru</a:t>
            </a:r>
            <a:endParaRPr lang="en-GB" sz="2200" dirty="0" smtClean="0"/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"/>
            </a:pPr>
            <a:endParaRPr lang="en-GB" sz="1800" dirty="0"/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"/>
            </a:pPr>
            <a:r>
              <a:rPr lang="ru-RU" sz="2200" dirty="0" smtClean="0"/>
              <a:t>Посетите мой профиль на</a:t>
            </a:r>
            <a:r>
              <a:rPr lang="en-GB" sz="2200" dirty="0" smtClean="0"/>
              <a:t> LinkedIn</a:t>
            </a:r>
            <a:r>
              <a:rPr lang="ru-RU" sz="2200" dirty="0" smtClean="0"/>
              <a:t>:</a:t>
            </a:r>
            <a:r>
              <a:rPr lang="en-GB" sz="2200" dirty="0" smtClean="0"/>
              <a:t> 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"/>
            </a:pPr>
            <a:endParaRPr lang="en-GB" sz="1800" dirty="0">
              <a:hlinkClick r:id="rId5"/>
            </a:endParaRPr>
          </a:p>
          <a:p>
            <a:pPr marL="0" indent="0">
              <a:lnSpc>
                <a:spcPct val="80000"/>
              </a:lnSpc>
              <a:buClr>
                <a:schemeClr val="accent1"/>
              </a:buClr>
              <a:buNone/>
            </a:pPr>
            <a:r>
              <a:rPr lang="en-US" sz="2200" dirty="0" smtClean="0">
                <a:hlinkClick r:id="rId5"/>
              </a:rPr>
              <a:t>http</a:t>
            </a:r>
            <a:r>
              <a:rPr lang="en-US" sz="2200" dirty="0">
                <a:hlinkClick r:id="rId5"/>
              </a:rPr>
              <a:t>://</a:t>
            </a:r>
            <a:r>
              <a:rPr lang="en-US" sz="2200" dirty="0" smtClean="0">
                <a:hlinkClick r:id="rId5"/>
              </a:rPr>
              <a:t>www.linkedin.com/in/mikecoates73</a:t>
            </a:r>
            <a:endParaRPr lang="en-US" sz="2200" dirty="0" smtClean="0"/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"/>
            </a:pPr>
            <a:endParaRPr lang="en-GB" sz="1800" dirty="0" smtClean="0"/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"/>
            </a:pPr>
            <a:r>
              <a:rPr lang="ru-RU" sz="2200" dirty="0" smtClean="0"/>
              <a:t>Пишите нам:</a:t>
            </a:r>
            <a:endParaRPr lang="en-US" sz="2200" dirty="0" smtClean="0"/>
          </a:p>
          <a:p>
            <a:pPr>
              <a:lnSpc>
                <a:spcPct val="80000"/>
              </a:lnSpc>
              <a:buClr>
                <a:schemeClr val="accent1"/>
              </a:buClr>
              <a:buNone/>
            </a:pPr>
            <a:r>
              <a:rPr lang="en-US" sz="1800" dirty="0" smtClean="0"/>
              <a:t>			</a:t>
            </a:r>
            <a:r>
              <a:rPr lang="en-GB" sz="2200" dirty="0" smtClean="0">
                <a:hlinkClick r:id="rId6"/>
              </a:rPr>
              <a:t>mail@gbrw.com</a:t>
            </a:r>
            <a:endParaRPr lang="en-GB" sz="2200" dirty="0" smtClean="0"/>
          </a:p>
          <a:p>
            <a:pPr>
              <a:lnSpc>
                <a:spcPct val="80000"/>
              </a:lnSpc>
              <a:buClr>
                <a:schemeClr val="accent1"/>
              </a:buClr>
              <a:buNone/>
            </a:pPr>
            <a:r>
              <a:rPr lang="en-GB" sz="1800" dirty="0" smtClean="0"/>
              <a:t>			</a:t>
            </a:r>
            <a:r>
              <a:rPr lang="en-US" sz="2200" dirty="0" smtClean="0">
                <a:hlinkClick r:id="rId6"/>
              </a:rPr>
              <a:t>s.</a:t>
            </a:r>
            <a:r>
              <a:rPr lang="en-GB" sz="2200" dirty="0" smtClean="0">
                <a:hlinkClick r:id="rId6"/>
              </a:rPr>
              <a:t>antonchikov@nisse.ru</a:t>
            </a:r>
            <a:endParaRPr lang="en-GB" sz="2200" dirty="0" smtClean="0"/>
          </a:p>
          <a:p>
            <a:pPr eaLnBrk="1" hangingPunct="1"/>
            <a:endParaRPr lang="en-GB" sz="3200" dirty="0" smtClean="0"/>
          </a:p>
        </p:txBody>
      </p:sp>
      <p:pic>
        <p:nvPicPr>
          <p:cNvPr id="6" name="Рисунок 5" descr="NISIPP_301-111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6" y="5625352"/>
            <a:ext cx="2256035" cy="972000"/>
          </a:xfrm>
          <a:prstGeom prst="rect">
            <a:avLst/>
          </a:prstGeom>
        </p:spPr>
      </p:pic>
      <p:pic>
        <p:nvPicPr>
          <p:cNvPr id="7" name="Рисунок 6" descr="1-30х45-1шт.jp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1556792"/>
            <a:ext cx="1836000" cy="2764315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5496" y="4449306"/>
            <a:ext cx="24482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</a:rPr>
              <a:t>Сергей Антончиков, Вице-президент</a:t>
            </a:r>
            <a:endParaRPr lang="en-GB" sz="2000" b="1" dirty="0"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32" t="18125" r="17753" b="12167"/>
          <a:stretch/>
        </p:blipFill>
        <p:spPr>
          <a:xfrm>
            <a:off x="7020272" y="5625352"/>
            <a:ext cx="1917700" cy="1054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07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"/>
            </a:pPr>
            <a:r>
              <a:rPr lang="ru-RU" sz="1800" dirty="0" smtClean="0"/>
              <a:t>Малые и средние предприятия (МСП) представляют важный для банков сектор, особенно на развивающихся рынках</a:t>
            </a:r>
            <a:r>
              <a:rPr lang="en-US" sz="1800" dirty="0" smtClean="0"/>
              <a:t>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"/>
            </a:pPr>
            <a:r>
              <a:rPr lang="ru-RU" sz="1800" dirty="0" smtClean="0"/>
              <a:t>Сектор МСП может быть долгосрочным и устойчивым источником прибыли для банков, борющихся с низкой </a:t>
            </a:r>
            <a:r>
              <a:rPr lang="ru-RU" sz="1800" dirty="0" err="1" smtClean="0"/>
              <a:t>маржой</a:t>
            </a:r>
            <a:r>
              <a:rPr lang="ru-RU" sz="1800" dirty="0" smtClean="0"/>
              <a:t> в корпоративном бизнесе и высокой конкуренцией в рознице</a:t>
            </a:r>
            <a:r>
              <a:rPr lang="en-US" sz="1800" dirty="0" smtClean="0"/>
              <a:t>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"/>
            </a:pPr>
            <a:r>
              <a:rPr lang="ru-RU" sz="1800" dirty="0" smtClean="0"/>
              <a:t>Следует признать, что МСП демонстрируют относительно более низкие показатели  платежеспособности на протяжении </a:t>
            </a:r>
            <a:r>
              <a:rPr lang="ru-RU" sz="1800" dirty="0" err="1" smtClean="0"/>
              <a:t>бизнес-цикла</a:t>
            </a:r>
            <a:r>
              <a:rPr lang="ru-RU" sz="1800" dirty="0" smtClean="0"/>
              <a:t>, таким образом, здесь требуется более осторожная стратегия, чтобы обеспечивать рентабельность сектора, выживаемость бизнеса и продолжительность «жизни» клиента (т.е., максимизацию стоимости клиента в течение жизненного цикла</a:t>
            </a:r>
            <a:r>
              <a:rPr lang="en-US" sz="1800" dirty="0" smtClean="0"/>
              <a:t>).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"/>
            </a:pPr>
            <a:r>
              <a:rPr lang="ru-RU" sz="1800" dirty="0" smtClean="0"/>
              <a:t>Клиенты МСП особенно часто имеют потребности, выходящие за пределы предоставления только финансовых сервисов, и эти ожидания представляют возможность  для повышения узнаваемости бренда и клиентской лояльности, а также улучшения относительных показателей кредитного портфеля МСП</a:t>
            </a:r>
            <a:r>
              <a:rPr lang="en-US" sz="1800" dirty="0" smtClean="0"/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НЕФИНАНСОВЫЕ ПОТРЕБНОСТИ КЛИЕНТОВ МСП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87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ФОРМЫ НЕФИНАНСОВЫХ УСЛУГ ИЛИ СЕРВИСОВ РАЗВИТИЯ ПРЕДПРИНИМАТЕЛЬСТВА</a:t>
            </a:r>
            <a:endParaRPr lang="en-US" sz="3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Типичные подходы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>
            <a:noAutofit/>
          </a:bodyPr>
          <a:lstStyle/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 err="1" smtClean="0"/>
              <a:t>Бизнес-коучинг</a:t>
            </a:r>
            <a:r>
              <a:rPr lang="ru-RU" sz="1600" dirty="0" smtClean="0"/>
              <a:t> и менторская поддержка</a:t>
            </a:r>
            <a:endParaRPr lang="en-US" sz="16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Консалтинг</a:t>
            </a:r>
            <a:endParaRPr lang="en-US" sz="16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Поддержка бухгалтерского учета и финансового планирования</a:t>
            </a:r>
            <a:endParaRPr lang="en-US" sz="1600" dirty="0" smtClean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Обучение основам экономики и </a:t>
            </a:r>
            <a:r>
              <a:rPr lang="ru-RU" sz="1600" dirty="0" err="1" smtClean="0"/>
              <a:t>бизнес-аналитики</a:t>
            </a:r>
            <a:endParaRPr lang="en-US" sz="16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Развивающие тренинги</a:t>
            </a:r>
            <a:endParaRPr lang="en-US" sz="16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 err="1" smtClean="0"/>
              <a:t>Нетворкинг</a:t>
            </a:r>
            <a:r>
              <a:rPr lang="ru-RU" sz="1600" dirty="0" smtClean="0"/>
              <a:t> в среде коллег и партнеров</a:t>
            </a:r>
            <a:endParaRPr lang="en-US" sz="1600" dirty="0" smtClean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 err="1" smtClean="0"/>
              <a:t>Бизнес-инструменты</a:t>
            </a:r>
            <a:r>
              <a:rPr lang="ru-RU" sz="1600" dirty="0" smtClean="0"/>
              <a:t>, модели и методологии</a:t>
            </a:r>
            <a:endParaRPr lang="en-US" sz="16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Типичные темы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Стратегия и планирование</a:t>
            </a:r>
            <a:endParaRPr lang="en-US" sz="16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Финансы и </a:t>
            </a:r>
            <a:r>
              <a:rPr lang="ru-RU" sz="1600" dirty="0" err="1" smtClean="0"/>
              <a:t>бюджетирование</a:t>
            </a:r>
            <a:endParaRPr lang="en-US" sz="16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Ценообразование и контроль расходов</a:t>
            </a:r>
            <a:endParaRPr lang="en-US" sz="1600" dirty="0" smtClean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Управление товарными потоками и логистика</a:t>
            </a:r>
            <a:endParaRPr lang="en-US" sz="16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Маркетинг и продажи</a:t>
            </a:r>
            <a:endParaRPr lang="en-US" sz="16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Управление персоналом</a:t>
            </a:r>
            <a:endParaRPr lang="en-US" sz="16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Риск-менеджмент</a:t>
            </a:r>
            <a:endParaRPr lang="en-US" sz="1600" dirty="0"/>
          </a:p>
          <a:p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51520" y="5589240"/>
            <a:ext cx="8064896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accent2"/>
                </a:solidFill>
              </a:rPr>
              <a:t>Большинство банков предлагает своим </a:t>
            </a:r>
            <a:r>
              <a:rPr lang="ru-RU" sz="1400" i="1" dirty="0" err="1" smtClean="0">
                <a:solidFill>
                  <a:schemeClr val="accent2"/>
                </a:solidFill>
              </a:rPr>
              <a:t>МСП-клиентам</a:t>
            </a:r>
            <a:r>
              <a:rPr lang="ru-RU" sz="1400" i="1" dirty="0" smtClean="0">
                <a:solidFill>
                  <a:schemeClr val="accent2"/>
                </a:solidFill>
              </a:rPr>
              <a:t> бизнес-консультирование, руководство по финансовому планированию, экономический и отраслевой анализ как в электронном, так и в </a:t>
            </a:r>
            <a:r>
              <a:rPr lang="en-US" sz="1400" i="1" dirty="0" smtClean="0">
                <a:solidFill>
                  <a:schemeClr val="accent2"/>
                </a:solidFill>
              </a:rPr>
              <a:t>Web</a:t>
            </a:r>
            <a:r>
              <a:rPr lang="ru-RU" sz="1400" i="1" dirty="0" smtClean="0">
                <a:solidFill>
                  <a:schemeClr val="accent2"/>
                </a:solidFill>
              </a:rPr>
              <a:t>-формате, а также в печатном варианте, однако, многие банки вводят и более инновационные сервисы.   Следующие кейсы предоставят некоторые примеры.</a:t>
            </a:r>
            <a:endParaRPr lang="en-US" sz="14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3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11610" r="28969" b="8623"/>
          <a:stretch/>
        </p:blipFill>
        <p:spPr>
          <a:xfrm>
            <a:off x="179512" y="1484784"/>
            <a:ext cx="7518661" cy="4747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ular Callout 6"/>
          <p:cNvSpPr/>
          <p:nvPr/>
        </p:nvSpPr>
        <p:spPr>
          <a:xfrm>
            <a:off x="899592" y="4725144"/>
            <a:ext cx="8100391" cy="2031325"/>
          </a:xfrm>
          <a:prstGeom prst="wedgeRectCallout">
            <a:avLst>
              <a:gd name="adj1" fmla="val 12599"/>
              <a:gd name="adj2" fmla="val -6784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/>
                </a:solidFill>
              </a:rPr>
              <a:t>Обеспечение клиентов МСП инструментом </a:t>
            </a:r>
            <a:r>
              <a:rPr lang="ru-RU" sz="1400" dirty="0" err="1" smtClean="0">
                <a:solidFill>
                  <a:schemeClr val="accent1"/>
                </a:solidFill>
              </a:rPr>
              <a:t>бизнес-планирования</a:t>
            </a:r>
            <a:r>
              <a:rPr lang="ru-RU" sz="1400" dirty="0" smtClean="0">
                <a:solidFill>
                  <a:schemeClr val="accent1"/>
                </a:solidFill>
              </a:rPr>
              <a:t> может быть хорошим способом поддержки для повышения эффективности их бизнеса,  а также будет способствовать их доступу к финансированию. </a:t>
            </a:r>
            <a:r>
              <a:rPr lang="en-US" sz="1400" dirty="0" smtClean="0">
                <a:solidFill>
                  <a:schemeClr val="accent1"/>
                </a:solidFill>
              </a:rPr>
              <a:t> Web-</a:t>
            </a:r>
            <a:r>
              <a:rPr lang="ru-RU" sz="1400" dirty="0" smtClean="0">
                <a:solidFill>
                  <a:schemeClr val="accent1"/>
                </a:solidFill>
              </a:rPr>
              <a:t>сервисы, такие как представленное в этом примере программное обеспечение </a:t>
            </a:r>
            <a:r>
              <a:rPr lang="en-US" sz="1400" dirty="0" err="1" smtClean="0">
                <a:solidFill>
                  <a:schemeClr val="accent1"/>
                </a:solidFill>
              </a:rPr>
              <a:t>Scotiabank</a:t>
            </a:r>
            <a:r>
              <a:rPr lang="ru-RU" sz="1400" dirty="0" smtClean="0">
                <a:solidFill>
                  <a:schemeClr val="accent1"/>
                </a:solidFill>
              </a:rPr>
              <a:t>, могут быть размещены как на «домашнем» сервере, так и переданы в «облако» сторонних поставщиков, которые могут предложить </a:t>
            </a:r>
            <a:r>
              <a:rPr lang="ru-RU" sz="1400" dirty="0" err="1" smtClean="0">
                <a:solidFill>
                  <a:schemeClr val="accent1"/>
                </a:solidFill>
              </a:rPr>
              <a:t>хостинг</a:t>
            </a:r>
            <a:r>
              <a:rPr lang="ru-RU" sz="1400" dirty="0" smtClean="0">
                <a:solidFill>
                  <a:schemeClr val="accent1"/>
                </a:solidFill>
              </a:rPr>
              <a:t> и обеспечат сервисную поддержку индивидуальных решений для ваших текущих и потенциальных клиентов. Решения на основе </a:t>
            </a:r>
            <a:r>
              <a:rPr lang="en-US" sz="1400" dirty="0" smtClean="0">
                <a:solidFill>
                  <a:schemeClr val="accent1"/>
                </a:solidFill>
              </a:rPr>
              <a:t>Web</a:t>
            </a:r>
            <a:r>
              <a:rPr lang="ru-RU" sz="1400" dirty="0" smtClean="0">
                <a:solidFill>
                  <a:schemeClr val="accent1"/>
                </a:solidFill>
              </a:rPr>
              <a:t>-приложений становятся преобладающими в сравнении с </a:t>
            </a:r>
            <a:r>
              <a:rPr lang="en-US" sz="1400" dirty="0" smtClean="0">
                <a:solidFill>
                  <a:schemeClr val="accent1"/>
                </a:solidFill>
              </a:rPr>
              <a:t>desk-top</a:t>
            </a:r>
            <a:r>
              <a:rPr lang="ru-RU" sz="1400" dirty="0" smtClean="0">
                <a:solidFill>
                  <a:schemeClr val="accent1"/>
                </a:solidFill>
              </a:rPr>
              <a:t>-установкой и предлагают множество преимуществ.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>
                <a:solidFill>
                  <a:schemeClr val="accent1"/>
                </a:solidFill>
              </a:rPr>
              <a:t>Но такие инструменты могут быть также предоставлены и в печатном виде, если это является предпочтительным для клиентов.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0204" y="290877"/>
            <a:ext cx="6622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КЕЙС</a:t>
            </a:r>
            <a:r>
              <a:rPr lang="en-US" sz="28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: </a:t>
            </a:r>
            <a:r>
              <a:rPr lang="ru-RU" sz="28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ПРОГРАММНОЕ ОБЕСПЕЧЕНИЕ ДЛЯ БИЗНЕС-ПЛАНИРОВАНИЯ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pic>
        <p:nvPicPr>
          <p:cNvPr id="1032" name="Picture 8" descr="http://pressroom.shareresults.com/files/2013/02/Scotiabank-260-x-2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433" y="0"/>
            <a:ext cx="1824879" cy="1614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45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18" t="2490" b="10392"/>
          <a:stretch/>
        </p:blipFill>
        <p:spPr bwMode="auto">
          <a:xfrm>
            <a:off x="179512" y="2996952"/>
            <a:ext cx="6304627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179512" y="909301"/>
            <a:ext cx="8856984" cy="1815882"/>
          </a:xfrm>
          <a:prstGeom prst="wedgeRectCallout">
            <a:avLst>
              <a:gd name="adj1" fmla="val 10897"/>
              <a:gd name="adj2" fmla="val 6281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/>
                </a:solidFill>
              </a:rPr>
              <a:t>Многие банки предоставляют своим </a:t>
            </a:r>
            <a:r>
              <a:rPr lang="ru-RU" sz="1400" dirty="0" err="1" smtClean="0">
                <a:solidFill>
                  <a:schemeClr val="accent1"/>
                </a:solidFill>
              </a:rPr>
              <a:t>МСП-клиентам</a:t>
            </a:r>
            <a:r>
              <a:rPr lang="ru-RU" sz="1400" dirty="0" smtClean="0">
                <a:solidFill>
                  <a:schemeClr val="accent1"/>
                </a:solidFill>
              </a:rPr>
              <a:t> возможность использования шаблонов документов, которые те могут загрузить с сайтов банков. В их числе шаблоны в форматах </a:t>
            </a:r>
            <a:r>
              <a:rPr lang="en-US" sz="1400" dirty="0" smtClean="0">
                <a:solidFill>
                  <a:schemeClr val="accent1"/>
                </a:solidFill>
              </a:rPr>
              <a:t>MS Word </a:t>
            </a:r>
            <a:r>
              <a:rPr lang="ru-RU" sz="1400" dirty="0" smtClean="0">
                <a:solidFill>
                  <a:schemeClr val="accent1"/>
                </a:solidFill>
              </a:rPr>
              <a:t>и</a:t>
            </a:r>
            <a:r>
              <a:rPr lang="en-US" sz="1400" dirty="0" smtClean="0">
                <a:solidFill>
                  <a:schemeClr val="accent1"/>
                </a:solidFill>
              </a:rPr>
              <a:t> Excel</a:t>
            </a:r>
            <a:r>
              <a:rPr lang="ru-RU" sz="1400" dirty="0" smtClean="0">
                <a:solidFill>
                  <a:schemeClr val="accent1"/>
                </a:solidFill>
              </a:rPr>
              <a:t>, которые будут полезны при решении некоторых несложных задач</a:t>
            </a:r>
            <a:r>
              <a:rPr lang="en-US" sz="1400" dirty="0" smtClean="0">
                <a:solidFill>
                  <a:schemeClr val="accent1"/>
                </a:solidFill>
              </a:rPr>
              <a:t>. </a:t>
            </a:r>
            <a:r>
              <a:rPr lang="ru-RU" sz="1400" dirty="0" smtClean="0">
                <a:solidFill>
                  <a:schemeClr val="accent1"/>
                </a:solidFill>
              </a:rPr>
              <a:t>Например, проекты правовых соглашений (в т.ч., проекты контрактов по найму персонала и др.), формы заявок на кредитование, шаблоны бизнес-плана, а также, среди прочих, инструменты для анализа рынка, продуктов или конкурентов. Здесь представлена копия типичного шаблона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>
                <a:solidFill>
                  <a:schemeClr val="accent1"/>
                </a:solidFill>
              </a:rPr>
              <a:t>для прогноза </a:t>
            </a:r>
            <a:r>
              <a:rPr lang="en-US" sz="1400" dirty="0" smtClean="0">
                <a:solidFill>
                  <a:schemeClr val="accent1"/>
                </a:solidFill>
              </a:rPr>
              <a:t>cash flow</a:t>
            </a:r>
            <a:r>
              <a:rPr lang="ru-RU" sz="1400" dirty="0" smtClean="0">
                <a:solidFill>
                  <a:schemeClr val="accent1"/>
                </a:solidFill>
              </a:rPr>
              <a:t> в формате</a:t>
            </a:r>
            <a:r>
              <a:rPr lang="en-US" sz="1400" dirty="0" smtClean="0">
                <a:solidFill>
                  <a:schemeClr val="accent1"/>
                </a:solidFill>
              </a:rPr>
              <a:t> Excel</a:t>
            </a:r>
            <a:r>
              <a:rPr lang="ru-RU" sz="1400" dirty="0" smtClean="0">
                <a:solidFill>
                  <a:schemeClr val="accent1"/>
                </a:solidFill>
              </a:rPr>
              <a:t>, разработанного </a:t>
            </a:r>
            <a:r>
              <a:rPr lang="en-US" sz="1400" dirty="0" smtClean="0">
                <a:solidFill>
                  <a:schemeClr val="accent1"/>
                </a:solidFill>
              </a:rPr>
              <a:t>GBRW</a:t>
            </a:r>
            <a:r>
              <a:rPr lang="ru-RU" sz="1400" dirty="0" smtClean="0">
                <a:solidFill>
                  <a:schemeClr val="accent1"/>
                </a:solidFill>
              </a:rPr>
              <a:t>. Очевидно, что клиенты МСП могут использовать его при переговорах с банками об их бизнесе и потребностях в финансовых услугах, в т.ч., в процессе подачи кредитной заявки.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204" y="290877"/>
            <a:ext cx="6472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 </a:t>
            </a:r>
            <a:r>
              <a:rPr lang="ru-RU" sz="40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КЕЙС</a:t>
            </a:r>
            <a:r>
              <a:rPr lang="en-US" sz="40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: </a:t>
            </a:r>
            <a:r>
              <a:rPr lang="ru-RU" sz="40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БИЗНЕС-ШАБЛОНЫ</a:t>
            </a:r>
            <a:endParaRPr lang="en-US" sz="4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91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0204" y="290877"/>
            <a:ext cx="76823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КЕЙС</a:t>
            </a:r>
            <a:r>
              <a:rPr lang="en-US" sz="40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: </a:t>
            </a:r>
            <a:r>
              <a:rPr lang="ru-RU" sz="40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ПОДДЕРЖКА МЕНТОРОВ</a:t>
            </a:r>
            <a:endParaRPr lang="en-US" sz="4000" b="1" dirty="0" smtClean="0">
              <a:solidFill>
                <a:schemeClr val="accent3"/>
              </a:solidFill>
              <a:sym typeface="Wingdings" panose="05000000000000000000" pitchFamily="2" charset="2"/>
            </a:endParaRPr>
          </a:p>
          <a:p>
            <a:r>
              <a:rPr lang="en-US" sz="40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&amp; </a:t>
            </a:r>
            <a:r>
              <a:rPr lang="ru-RU" sz="40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КОУЧИНГ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pic>
        <p:nvPicPr>
          <p:cNvPr id="2052" name="Picture 4" descr="https://encrypted-tbn2.gstatic.com/images?q=tbn:ANd9GcSWJpqhcPd0nd77wX0SDAQR0I-1KvSkao3lYxRB3F78lsb0Fl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08373"/>
            <a:ext cx="1943100" cy="2352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34504" t="12876" r="18454" b="22438"/>
          <a:stretch/>
        </p:blipFill>
        <p:spPr>
          <a:xfrm>
            <a:off x="3328180" y="2032999"/>
            <a:ext cx="5126687" cy="3963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ular Callout 7"/>
          <p:cNvSpPr/>
          <p:nvPr/>
        </p:nvSpPr>
        <p:spPr>
          <a:xfrm>
            <a:off x="146461" y="4027998"/>
            <a:ext cx="3165692" cy="2677656"/>
          </a:xfrm>
          <a:prstGeom prst="wedgeRectCallout">
            <a:avLst>
              <a:gd name="adj1" fmla="val 53191"/>
              <a:gd name="adj2" fmla="val -3291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Lloyds Bank </a:t>
            </a:r>
            <a:r>
              <a:rPr lang="ru-RU" sz="1400" dirty="0" smtClean="0">
                <a:solidFill>
                  <a:schemeClr val="accent1"/>
                </a:solidFill>
              </a:rPr>
              <a:t>предлагает клиентам услуги менторов. Предприятие связывают с подходящим наставником через реализованный на </a:t>
            </a:r>
            <a:r>
              <a:rPr lang="ru-RU" sz="1400" dirty="0" err="1" smtClean="0">
                <a:solidFill>
                  <a:schemeClr val="accent1"/>
                </a:solidFill>
              </a:rPr>
              <a:t>интернет-платформе</a:t>
            </a:r>
            <a:r>
              <a:rPr lang="ru-RU" sz="1400" dirty="0" smtClean="0">
                <a:solidFill>
                  <a:schemeClr val="accent1"/>
                </a:solidFill>
              </a:rPr>
              <a:t> сервис подбора необходимого специалиста (на платной основе).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>
                <a:solidFill>
                  <a:schemeClr val="accent1"/>
                </a:solidFill>
              </a:rPr>
              <a:t>В качестве менторов выступают известные бизнесмены с отличными навыками </a:t>
            </a:r>
            <a:r>
              <a:rPr lang="ru-RU" sz="1400" dirty="0" err="1" smtClean="0">
                <a:solidFill>
                  <a:schemeClr val="accent1"/>
                </a:solidFill>
              </a:rPr>
              <a:t>коучинга</a:t>
            </a:r>
            <a:r>
              <a:rPr lang="ru-RU" sz="1400" dirty="0" smtClean="0">
                <a:solidFill>
                  <a:schemeClr val="accent1"/>
                </a:solidFill>
              </a:rPr>
              <a:t>, которые могут быть независимыми и опытными советниками для управленческой команды клиента</a:t>
            </a:r>
            <a:r>
              <a:rPr lang="en-US" sz="1400" dirty="0" smtClean="0">
                <a:solidFill>
                  <a:schemeClr val="accent1"/>
                </a:solidFill>
              </a:rPr>
              <a:t>.</a:t>
            </a:r>
            <a:endParaRPr lang="en-GB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68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31736" t="11000" r="31184" b="11610"/>
          <a:stretch/>
        </p:blipFill>
        <p:spPr>
          <a:xfrm>
            <a:off x="179512" y="1198490"/>
            <a:ext cx="4824536" cy="5661248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5004048" y="3321278"/>
            <a:ext cx="3957779" cy="2246769"/>
          </a:xfrm>
          <a:prstGeom prst="wedgeRectCallout">
            <a:avLst>
              <a:gd name="adj1" fmla="val -52937"/>
              <a:gd name="adj2" fmla="val -1181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/>
                </a:solidFill>
              </a:rPr>
              <a:t>Е-образование является отличным способом передачи знаний и опыта вашим </a:t>
            </a:r>
            <a:r>
              <a:rPr lang="ru-RU" sz="1400" dirty="0" err="1" smtClean="0">
                <a:solidFill>
                  <a:schemeClr val="accent1"/>
                </a:solidFill>
              </a:rPr>
              <a:t>МСП-клиентам</a:t>
            </a:r>
            <a:r>
              <a:rPr lang="ru-RU" sz="1400" dirty="0" smtClean="0">
                <a:solidFill>
                  <a:schemeClr val="accent1"/>
                </a:solidFill>
              </a:rPr>
              <a:t>. </a:t>
            </a:r>
            <a:r>
              <a:rPr lang="en-US" sz="1400" dirty="0" err="1" smtClean="0">
                <a:solidFill>
                  <a:schemeClr val="accent1"/>
                </a:solidFill>
              </a:rPr>
              <a:t>Scotiabank</a:t>
            </a:r>
            <a:r>
              <a:rPr lang="ru-RU" sz="1400" dirty="0" smtClean="0">
                <a:solidFill>
                  <a:schemeClr val="accent1"/>
                </a:solidFill>
              </a:rPr>
              <a:t> является членом Е-бизнес </a:t>
            </a:r>
            <a:r>
              <a:rPr lang="ru-RU" sz="1400" dirty="0" err="1" smtClean="0">
                <a:solidFill>
                  <a:schemeClr val="accent1"/>
                </a:solidFill>
              </a:rPr>
              <a:t>асоциации</a:t>
            </a:r>
            <a:r>
              <a:rPr lang="ru-RU" sz="1400" dirty="0" smtClean="0">
                <a:solidFill>
                  <a:schemeClr val="accent1"/>
                </a:solidFill>
              </a:rPr>
              <a:t> Канады, которая обеспечивает высококачественное, сертифицированное, платное обучение для собственников компаний малого и среднего бизнеса.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>
                <a:solidFill>
                  <a:schemeClr val="accent1"/>
                </a:solidFill>
              </a:rPr>
              <a:t>Выступая в роли спонсора Е-бизнес </a:t>
            </a:r>
            <a:r>
              <a:rPr lang="ru-RU" sz="1400" dirty="0" err="1" smtClean="0">
                <a:solidFill>
                  <a:schemeClr val="accent1"/>
                </a:solidFill>
              </a:rPr>
              <a:t>асоциации</a:t>
            </a:r>
            <a:r>
              <a:rPr lang="ru-RU" sz="1400" dirty="0" smtClean="0">
                <a:solidFill>
                  <a:schemeClr val="accent1"/>
                </a:solidFill>
              </a:rPr>
              <a:t>, </a:t>
            </a:r>
            <a:r>
              <a:rPr lang="en-US" sz="1400" dirty="0" err="1" smtClean="0">
                <a:solidFill>
                  <a:schemeClr val="accent1"/>
                </a:solidFill>
              </a:rPr>
              <a:t>Scotiabank</a:t>
            </a:r>
            <a:r>
              <a:rPr lang="ru-RU" sz="1400" dirty="0" smtClean="0">
                <a:solidFill>
                  <a:schemeClr val="accent1"/>
                </a:solidFill>
              </a:rPr>
              <a:t> имеет возможность предоставить скидки на учебные курсы для своих клиентов. 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204" y="290877"/>
            <a:ext cx="8261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 </a:t>
            </a:r>
            <a:r>
              <a:rPr lang="ru-RU" sz="28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КЕЙС</a:t>
            </a:r>
            <a:r>
              <a:rPr lang="en-US" sz="28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: </a:t>
            </a:r>
            <a:r>
              <a:rPr lang="ru-RU" sz="28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ДИСТАНЦИОННОЕ БИЗНЕС-ОБРАЗОВАНИЕ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pic>
        <p:nvPicPr>
          <p:cNvPr id="5" name="Picture 8" descr="http://pressroom.shareresults.com/files/2013/02/Scotiabank-260-x-2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44" y="1127193"/>
            <a:ext cx="2376264" cy="2102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595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nerdwallet.com/blog/wp-content/uploads/2012/02/BOFA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35" y="10222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22137" t="12594" r="23435" b="5984"/>
          <a:stretch/>
        </p:blipFill>
        <p:spPr>
          <a:xfrm>
            <a:off x="251520" y="1298956"/>
            <a:ext cx="6351592" cy="534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6194338" y="2673206"/>
            <a:ext cx="2880320" cy="2893100"/>
          </a:xfrm>
          <a:prstGeom prst="wedgeRectCallout">
            <a:avLst>
              <a:gd name="adj1" fmla="val -59919"/>
              <a:gd name="adj2" fmla="val -3186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accent1"/>
                </a:solidFill>
              </a:rPr>
              <a:t>Хостинг</a:t>
            </a:r>
            <a:r>
              <a:rPr lang="ru-RU" sz="1400" dirty="0" smtClean="0">
                <a:solidFill>
                  <a:schemeClr val="accent1"/>
                </a:solidFill>
              </a:rPr>
              <a:t>, </a:t>
            </a:r>
            <a:r>
              <a:rPr lang="ru-RU" sz="1400" dirty="0" err="1" smtClean="0">
                <a:solidFill>
                  <a:schemeClr val="accent1"/>
                </a:solidFill>
              </a:rPr>
              <a:t>модерирование</a:t>
            </a:r>
            <a:r>
              <a:rPr lang="ru-RU" sz="1400" dirty="0" smtClean="0">
                <a:solidFill>
                  <a:schemeClr val="accent1"/>
                </a:solidFill>
              </a:rPr>
              <a:t> и организация </a:t>
            </a:r>
            <a:r>
              <a:rPr lang="en-US" sz="1400" dirty="0" smtClean="0">
                <a:solidFill>
                  <a:schemeClr val="accent1"/>
                </a:solidFill>
              </a:rPr>
              <a:t>online </a:t>
            </a:r>
            <a:r>
              <a:rPr lang="ru-RU" sz="1400" dirty="0" smtClean="0">
                <a:solidFill>
                  <a:schemeClr val="accent1"/>
                </a:solidFill>
              </a:rPr>
              <a:t>дискуссий и форумов, </a:t>
            </a:r>
            <a:r>
              <a:rPr lang="ru-RU" sz="1400" dirty="0" err="1" smtClean="0">
                <a:solidFill>
                  <a:schemeClr val="accent1"/>
                </a:solidFill>
              </a:rPr>
              <a:t>нетворкинг</a:t>
            </a:r>
            <a:r>
              <a:rPr lang="ru-RU" sz="1400" dirty="0" smtClean="0">
                <a:solidFill>
                  <a:schemeClr val="accent1"/>
                </a:solidFill>
              </a:rPr>
              <a:t> </a:t>
            </a:r>
            <a:r>
              <a:rPr lang="ru-RU" sz="1400" dirty="0" err="1" smtClean="0">
                <a:solidFill>
                  <a:schemeClr val="accent1"/>
                </a:solidFill>
              </a:rPr>
              <a:t>МСП-сообществ</a:t>
            </a:r>
            <a:r>
              <a:rPr lang="ru-RU" sz="1400" dirty="0" smtClean="0">
                <a:solidFill>
                  <a:schemeClr val="accent1"/>
                </a:solidFill>
              </a:rPr>
              <a:t> (как для текущих клиентов, так и вновь регистрирующихся участников) может быть хорошим способом повышения значимости вашего бренда, лучшего понимания рынка МСП, а также генерации новых версий продуктов и идей. Например, </a:t>
            </a:r>
            <a:r>
              <a:rPr lang="en-US" sz="1400" dirty="0" smtClean="0">
                <a:solidFill>
                  <a:schemeClr val="accent1"/>
                </a:solidFill>
              </a:rPr>
              <a:t>Bank of America </a:t>
            </a:r>
            <a:r>
              <a:rPr lang="ru-RU" sz="1400" dirty="0" smtClean="0">
                <a:solidFill>
                  <a:schemeClr val="accent1"/>
                </a:solidFill>
              </a:rPr>
              <a:t>это удалось.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204" y="290877"/>
            <a:ext cx="8430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 </a:t>
            </a:r>
            <a:r>
              <a:rPr lang="ru-RU" sz="40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КЕЙС</a:t>
            </a:r>
            <a:r>
              <a:rPr lang="en-US" sz="40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: </a:t>
            </a:r>
            <a:r>
              <a:rPr lang="ru-RU" sz="40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ДИСКУССИОННЫЕ ФОРУМЫ</a:t>
            </a:r>
            <a:endParaRPr lang="en-US" sz="4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13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GBRW">
      <a:dk1>
        <a:srgbClr val="061837"/>
      </a:dk1>
      <a:lt1>
        <a:sysClr val="window" lastClr="FFFFFF"/>
      </a:lt1>
      <a:dk2>
        <a:srgbClr val="666666"/>
      </a:dk2>
      <a:lt2>
        <a:srgbClr val="D2D2D2"/>
      </a:lt2>
      <a:accent1>
        <a:srgbClr val="1C4284"/>
      </a:accent1>
      <a:accent2>
        <a:srgbClr val="061837"/>
      </a:accent2>
      <a:accent3>
        <a:srgbClr val="3D5109"/>
      </a:accent3>
      <a:accent4>
        <a:srgbClr val="9FD022"/>
      </a:accent4>
      <a:accent5>
        <a:srgbClr val="913B2D"/>
      </a:accent5>
      <a:accent6>
        <a:srgbClr val="BF9000"/>
      </a:accent6>
      <a:hlink>
        <a:srgbClr val="9FD022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BRW">
    <a:dk1>
      <a:srgbClr val="061837"/>
    </a:dk1>
    <a:lt1>
      <a:sysClr val="window" lastClr="FFFFFF"/>
    </a:lt1>
    <a:dk2>
      <a:srgbClr val="666666"/>
    </a:dk2>
    <a:lt2>
      <a:srgbClr val="D2D2D2"/>
    </a:lt2>
    <a:accent1>
      <a:srgbClr val="1C4284"/>
    </a:accent1>
    <a:accent2>
      <a:srgbClr val="061837"/>
    </a:accent2>
    <a:accent3>
      <a:srgbClr val="3D5109"/>
    </a:accent3>
    <a:accent4>
      <a:srgbClr val="9FD022"/>
    </a:accent4>
    <a:accent5>
      <a:srgbClr val="913B2D"/>
    </a:accent5>
    <a:accent6>
      <a:srgbClr val="BF9000"/>
    </a:accent6>
    <a:hlink>
      <a:srgbClr val="9FD022"/>
    </a:hlink>
    <a:folHlink>
      <a:srgbClr val="7030A0"/>
    </a:folHlink>
  </a:clrScheme>
</a:themeOverride>
</file>

<file path=ppt/theme/themeOverride2.xml><?xml version="1.0" encoding="utf-8"?>
<a:themeOverride xmlns:a="http://schemas.openxmlformats.org/drawingml/2006/main">
  <a:clrScheme name="GBRW">
    <a:dk1>
      <a:srgbClr val="061837"/>
    </a:dk1>
    <a:lt1>
      <a:sysClr val="window" lastClr="FFFFFF"/>
    </a:lt1>
    <a:dk2>
      <a:srgbClr val="666666"/>
    </a:dk2>
    <a:lt2>
      <a:srgbClr val="D2D2D2"/>
    </a:lt2>
    <a:accent1>
      <a:srgbClr val="1C4284"/>
    </a:accent1>
    <a:accent2>
      <a:srgbClr val="061837"/>
    </a:accent2>
    <a:accent3>
      <a:srgbClr val="3D5109"/>
    </a:accent3>
    <a:accent4>
      <a:srgbClr val="9FD022"/>
    </a:accent4>
    <a:accent5>
      <a:srgbClr val="913B2D"/>
    </a:accent5>
    <a:accent6>
      <a:srgbClr val="BF9000"/>
    </a:accent6>
    <a:hlink>
      <a:srgbClr val="9FD022"/>
    </a:hlink>
    <a:folHlink>
      <a:srgbClr val="7030A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4958</TotalTime>
  <Words>2235</Words>
  <Application>Microsoft Office PowerPoint</Application>
  <PresentationFormat>Экран (4:3)</PresentationFormat>
  <Paragraphs>128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Нефинансовые услуги в Мсп-банкинге</vt:lpstr>
      <vt:lpstr>Слайд 2</vt:lpstr>
      <vt:lpstr>НЕФИНАНСОВЫЕ ПОТРЕБНОСТИ КЛИЕНТОВ МСП</vt:lpstr>
      <vt:lpstr>ФОРМЫ НЕФИНАНСОВЫХ УСЛУГ ИЛИ СЕРВИСОВ РАЗВИТИЯ ПРЕДПРИНИМАТЕЛЬСТВА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ПОЧЕМУ КЛИЕНТЫ МСП НУЖДАЮТСЯ В НЕФИНАНСОВЫХ УСЛУГАХ/СЕРВИСАХ РАЗВИТИЯ ПРЕДПРИНИМАТЕЛЬСТВА?</vt:lpstr>
      <vt:lpstr>ГДЕ КЛИЕНТЫ МСП МОГУТ ПОЛУЧИТЬ СЕРВИСЫ ДЛЯ РАЗВИТИЯ?</vt:lpstr>
      <vt:lpstr>7 ПРИЧИН ДЛЯ БАНКОВ ПРЕДОСТАВИТЬ КЛИЕНТАМ МСП ДОСТУП К СЕРВИСАМ ДЛЯ РАЗВИТИЯ БИЗНЕСА</vt:lpstr>
      <vt:lpstr>ПОНИМАНИЕ КЛИЕНТОВ МСП И ИХ ОТНОШЕНИЯ К СЕРВИСАМ РАЗВИТИЯ БИЗНЕСА</vt:lpstr>
      <vt:lpstr>ПОНИМАНИЕ КЛИЕНТОВ МСП И ИХ ОТНОШЕНИЯ К СЕРВИСАМ РАЗВИТИЯ БИЗНЕСА</vt:lpstr>
      <vt:lpstr>МЕТОДОЛОГИЯ ИССЛЕДОВАНИЯ И АНАЛИЗА ДЛЯ ОРГАНИЗАЦИИ НЕФИНАНСОВЫХ СЕРВИСОВ</vt:lpstr>
      <vt:lpstr>РАЗРАБОТКА СТРАТЕГИЧЕСКИХ СОСТАВЛЯЮЩИХ ДЛЯ РАЗВИТИЯ НЕФИНАНСОВЫХ СЕРВИСОВ</vt:lpstr>
      <vt:lpstr>7 СОВЕТОВ ПО ВНЕДРЕНИЮ СЕРВИСОВ РАЗВИТИЯ БИЗНЕСА. ВОЗМОЖНЫЕ «ЛОВУШКИ»</vt:lpstr>
      <vt:lpstr>КОНТАКТНЫЕ ДАННЫЕ И ДОПОЛНИТЕЛЬНАЯ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Coates</dc:creator>
  <cp:lastModifiedBy>delya</cp:lastModifiedBy>
  <cp:revision>333</cp:revision>
  <cp:lastPrinted>2013-05-05T23:55:51Z</cp:lastPrinted>
  <dcterms:created xsi:type="dcterms:W3CDTF">2012-02-28T04:23:10Z</dcterms:created>
  <dcterms:modified xsi:type="dcterms:W3CDTF">2013-11-17T10:02:40Z</dcterms:modified>
</cp:coreProperties>
</file>