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Default Extension="gif" ContentType="image/gif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3" r:id="rId4"/>
    <p:sldId id="258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ей" initials="А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DAF67-95BC-4A54-9515-0FDEEDEF57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9227A-376F-42A0-B150-1501BE0EE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0006-7D5E-4B4E-80D5-DBB07CFA1356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4DC7-CFEB-4943-829F-699E7EF9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vmlDrawing" Target="../drawings/vmlDrawing9.v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0" Type="http://schemas.openxmlformats.org/officeDocument/2006/relationships/tags" Target="../tags/tag112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2" Type="http://schemas.openxmlformats.org/officeDocument/2006/relationships/tags" Target="../tags/tag114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5" Type="http://schemas.openxmlformats.org/officeDocument/2006/relationships/tags" Target="../tags/tag117.xml"/><Relationship Id="rId15" Type="http://schemas.openxmlformats.org/officeDocument/2006/relationships/oleObject" Target="../embeddings/oleObject10.bin"/><Relationship Id="rId10" Type="http://schemas.openxmlformats.org/officeDocument/2006/relationships/tags" Target="../tags/tag122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2" Type="http://schemas.openxmlformats.org/officeDocument/2006/relationships/tags" Target="../tags/tag125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11.v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oleObject" Target="../embeddings/oleObject12.bin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137.xml"/><Relationship Id="rId1" Type="http://schemas.openxmlformats.org/officeDocument/2006/relationships/vmlDrawing" Target="../drawings/vmlDrawing12.vml"/><Relationship Id="rId6" Type="http://schemas.openxmlformats.org/officeDocument/2006/relationships/tags" Target="../tags/tag14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0.xml"/><Relationship Id="rId15" Type="http://schemas.openxmlformats.org/officeDocument/2006/relationships/image" Target="../media/image3.gif"/><Relationship Id="rId10" Type="http://schemas.openxmlformats.org/officeDocument/2006/relationships/tags" Target="../tags/tag145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hyperlink" Target="http://img-fotki.yandex.ru/get/5607/coto48.1f/0_60514_5f9181a7_X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oleObject" Target="../embeddings/oleObject2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oleObject" Target="../embeddings/oleObject3.bin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7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oleObject" Target="../embeddings/oleObject4.bin"/><Relationship Id="rId2" Type="http://schemas.openxmlformats.org/officeDocument/2006/relationships/tags" Target="../tags/tag41.xml"/><Relationship Id="rId16" Type="http://schemas.openxmlformats.org/officeDocument/2006/relationships/notesSlide" Target="../notesSlides/notesSlide2.xml"/><Relationship Id="rId1" Type="http://schemas.openxmlformats.org/officeDocument/2006/relationships/vmlDrawing" Target="../drawings/vmlDrawing4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oleObject" Target="../embeddings/oleObject5.bin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54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oleObject" Target="../embeddings/oleObject6.bin"/><Relationship Id="rId2" Type="http://schemas.openxmlformats.org/officeDocument/2006/relationships/tags" Target="../tags/tag68.xml"/><Relationship Id="rId16" Type="http://schemas.openxmlformats.org/officeDocument/2006/relationships/notesSlide" Target="../notesSlides/notesSlide4.xml"/><Relationship Id="rId1" Type="http://schemas.openxmlformats.org/officeDocument/2006/relationships/vmlDrawing" Target="../drawings/vmlDrawing6.v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vmlDrawing" Target="../drawings/vmlDrawing7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oleObject" Target="../embeddings/oleObject8.bin"/><Relationship Id="rId2" Type="http://schemas.openxmlformats.org/officeDocument/2006/relationships/tags" Target="../tags/tag91.xml"/><Relationship Id="rId16" Type="http://schemas.openxmlformats.org/officeDocument/2006/relationships/notesSlide" Target="../notesSlides/notesSlide6.xml"/><Relationship Id="rId1" Type="http://schemas.openxmlformats.org/officeDocument/2006/relationships/vmlDrawing" Target="../drawings/vmlDrawing8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25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5:0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722" name="think-cell Slide" r:id="rId14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налогообложения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1740747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2669441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3929066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Для России и г. Москвы характерен высокий уровень уклонения от налогов (Россия на 4 месте в мире по совокупной величине годовых налоговых потерь) </a:t>
            </a:r>
            <a:endParaRPr lang="en-US" sz="1200" dirty="0" smtClean="0">
              <a:latin typeface="+mn-lt"/>
            </a:endParaRP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4955457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За последние 2-3 года ряд налоговых процедур ужесточен (социальный налог)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1643050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Прохождение налоговых процедур достаточно комфортно (7 </a:t>
            </a:r>
            <a:r>
              <a:rPr lang="ru-RU" sz="1200" dirty="0" smtClean="0"/>
              <a:t>основных процедур и 177 часов в год на их реализацию</a:t>
            </a:r>
            <a:r>
              <a:rPr lang="ru-RU" sz="1200" dirty="0" smtClean="0">
                <a:latin typeface="+mn-lt"/>
              </a:rPr>
              <a:t>)</a:t>
            </a:r>
            <a:endParaRPr lang="en-US" sz="1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3068421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Уровень совокупного налогового </a:t>
            </a:r>
            <a:r>
              <a:rPr lang="ru-RU" sz="1200" dirty="0" smtClean="0"/>
              <a:t>бремени составляет 54,1%, но может достигать и </a:t>
            </a:r>
            <a:r>
              <a:rPr lang="ru-RU" sz="1200" dirty="0" smtClean="0">
                <a:solidFill>
                  <a:schemeClr val="tx1"/>
                </a:solidFill>
              </a:rPr>
              <a:t>70% от выручки субъекта МСП</a:t>
            </a: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69309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Являются ли процедуры уплаты основных налогов достаточно быстрыми и комфортными (с точки зрения необходимых совершаемых усилий)?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598003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Существуют ли возможность изменения воздействия факторов налогообложения в рамках используемых для рекомендаций предпосылок?</a:t>
            </a:r>
            <a:endParaRPr lang="en-US" sz="1200" dirty="0" smtClean="0">
              <a:latin typeface="+mn-lt"/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PwC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«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Paying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taxes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2013»,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www.taxjustice.net</a:t>
            </a:r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2500306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507207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4071942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72" y="321468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1746" name="think-cell Slide" r:id="rId15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информационно-аналитической обеспеченности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3681715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1928802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714620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72066" y="392906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507207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4997247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Для отдельных видов деятельности свойственна ситуация асимметрии информации, что ограничивает рост субъектов МСП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1859340"/>
            <a:ext cx="33575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г. Москва характеризуется высоким уровнем общего развития информационной инфраструктуры (</a:t>
            </a:r>
            <a:r>
              <a:rPr lang="ru-RU" sz="1200" dirty="0" smtClean="0"/>
              <a:t>более 70% всех международных выставок, ярмарок и конференций России, </a:t>
            </a:r>
            <a:r>
              <a:rPr lang="ru-RU" sz="1200" dirty="0" smtClean="0">
                <a:latin typeface="+mn-lt"/>
              </a:rPr>
              <a:t>качество доступа в интернет одно из наиболее высоких, а стоимость одна из наиболее низких по сравнению с мегаполисами мира)</a:t>
            </a:r>
            <a:endParaRPr lang="en-US" sz="1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3610277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ДНПиП г. Москвы реализуется информационная и консультационная поддержка субъектов МСП</a:t>
            </a:r>
          </a:p>
        </p:txBody>
      </p:sp>
      <p:sp>
        <p:nvSpPr>
          <p:cNvPr id="33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8" y="1643050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Каким образом можно повысить эффективность оказания информационной поддержки?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2643182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Требуется ли создание отраслевых информационных ресурсов, агрегирующих информацию по отдельным целевым сегментам?</a:t>
            </a:r>
            <a:endParaRPr lang="en-US" sz="1200" dirty="0" smtClean="0">
              <a:latin typeface="+mn-lt"/>
            </a:endParaRPr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3857628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Требуется ли более активное проведение выставочных мероприятий для субъектов МСП или помощь в участии (а так же какие-либо узкоспециализированные мероприятия)?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57818" y="5000636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Необходимо ли применение каких-либо других механизмов развития информированности?</a:t>
            </a:r>
            <a:endParaRPr lang="en-US" sz="1200" dirty="0" smtClean="0">
              <a:latin typeface="+mn-lt"/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0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«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ПрайсвотерхаусКуперс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Раша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 Б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В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.» «Cities  of  Opportunity – 2012», 2012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4500570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507207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2770" name="think-cell Slide" r:id="rId16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нормативной базы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841965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407751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4643446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Существуют проблемы субъектов МСП, вызванные отсутствием отдельных, четко определенных нормативных правовых актов</a:t>
            </a:r>
            <a:endParaRPr lang="en-US" sz="1200" dirty="0" smtClean="0">
              <a:latin typeface="+mn-lt"/>
            </a:endParaRP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5425875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Актуальна проблема однозначной трактовки нормативных правовых актов, а также проблема их исполнения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3556345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г</a:t>
            </a:r>
            <a:r>
              <a:rPr lang="ru-RU" sz="1200" dirty="0" smtClean="0">
                <a:latin typeface="+mn-lt"/>
              </a:rPr>
              <a:t>. Москва характеризуется активным нормотворчеством, количество нормативных правовых актов и скорость их создания высоки (739 действующих документов, актуальных для МСП)</a:t>
            </a:r>
            <a:endParaRPr lang="en-US" sz="1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2556213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По ряду вопросов федеральное законодательство содержит более исчерпывающие определения и характеристики, чем муниципальное (инновации)</a:t>
            </a:r>
          </a:p>
        </p:txBody>
      </p:sp>
      <p:sp>
        <p:nvSpPr>
          <p:cNvPr id="33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43050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Могут ли быть приняты на уровне правительства г. Москвы нормативные правовые акты, способные решить существующие проблемы?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770527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Могут ли проблемы, вызванные несовершенством нормативной правовой базы, быть решены благодаря информационной и консультационной поддержке субъектов МСП?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57818" y="3997115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Могут ли быть реализованы иные мероприятия, способные обеспечить решение проблемы несовершенства нормативной правовой базы?</a:t>
            </a:r>
            <a:endParaRPr lang="en-US" sz="1200" dirty="0" smtClean="0">
              <a:latin typeface="+mn-lt"/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«Консультант Плюс»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71472" y="2699089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364331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4711495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72" y="542926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8596" y="2214554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71472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7224" y="1571612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Нормативная правовая база г. Москвы активно совершенствуется, принимаются целевые программы развития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74" name="think-cell Slide" r:id="rId13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1142984"/>
            <a:ext cx="1857388" cy="100013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1142984"/>
            <a:ext cx="6715172" cy="100013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43108" y="1437489"/>
            <a:ext cx="6715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/>
              <a:t>Какие рекомендации можно еще выделить?</a:t>
            </a:r>
            <a:r>
              <a:rPr lang="ru-RU" sz="1200" dirty="0" smtClean="0">
                <a:latin typeface="+mn-lt"/>
              </a:rPr>
              <a:t> 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2937687"/>
            <a:ext cx="6715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421481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sp>
        <p:nvSpPr>
          <p:cNvPr id="31" name="Rectangle 19"/>
          <p:cNvSpPr/>
          <p:nvPr>
            <p:custDataLst>
              <p:tags r:id="rId9"/>
            </p:custDataLst>
          </p:nvPr>
        </p:nvSpPr>
        <p:spPr>
          <a:xfrm>
            <a:off x="2143108" y="2571744"/>
            <a:ext cx="6715172" cy="100013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0"/>
            </p:custDataLst>
          </p:nvPr>
        </p:nvSpPr>
        <p:spPr>
          <a:xfrm>
            <a:off x="2143108" y="3929066"/>
            <a:ext cx="6715172" cy="100013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2" name="Pentagon 18"/>
          <p:cNvSpPr/>
          <p:nvPr/>
        </p:nvSpPr>
        <p:spPr>
          <a:xfrm>
            <a:off x="214282" y="2571744"/>
            <a:ext cx="1857388" cy="100013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52" name="Pentagon 18"/>
          <p:cNvSpPr/>
          <p:nvPr/>
        </p:nvSpPr>
        <p:spPr>
          <a:xfrm>
            <a:off x="214282" y="3929066"/>
            <a:ext cx="1857388" cy="100013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22" name="Picture 6" descr="http://img-fotki.yandex.ru/get/5607/coto48.1f/0_60514_5f9181a7_XL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4348" y="1214422"/>
            <a:ext cx="571504" cy="856187"/>
          </a:xfrm>
          <a:prstGeom prst="rect">
            <a:avLst/>
          </a:prstGeom>
          <a:noFill/>
        </p:spPr>
      </p:pic>
      <p:pic>
        <p:nvPicPr>
          <p:cNvPr id="23" name="Picture 6" descr="http://img-fotki.yandex.ru/get/5607/coto48.1f/0_60514_5f9181a7_XL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4348" y="2643182"/>
            <a:ext cx="571504" cy="856187"/>
          </a:xfrm>
          <a:prstGeom prst="rect">
            <a:avLst/>
          </a:prstGeom>
          <a:noFill/>
        </p:spPr>
      </p:pic>
      <p:pic>
        <p:nvPicPr>
          <p:cNvPr id="24" name="Picture 6" descr="http://img-fotki.yandex.ru/get/5607/coto48.1f/0_60514_5f9181a7_XL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4348" y="4000504"/>
            <a:ext cx="571504" cy="85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50" name="think-cell Slide" r:id="rId16" imgW="360" imgH="360" progId="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00372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85725" indent="-85725" algn="just"/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Анализ российского и зарубежного опыта исследований предпринимательской среды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098" name="think-cell Slide" r:id="rId13" imgW="360" imgH="360" progId="">
              <p:embed/>
            </p:oleObj>
          </a:graphicData>
        </a:graphic>
      </p:graphicFrame>
      <p:sp>
        <p:nvSpPr>
          <p:cNvPr id="26" name="Rectangle 16"/>
          <p:cNvSpPr/>
          <p:nvPr>
            <p:custDataLst>
              <p:tags r:id="rId2"/>
            </p:custDataLst>
          </p:nvPr>
        </p:nvSpPr>
        <p:spPr>
          <a:xfrm>
            <a:off x="3286116" y="1698606"/>
            <a:ext cx="2643206" cy="4230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56000" rIns="72000" bIns="72000"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Тематике подпрограммы «Стимулирование экономической активности на 2012-2016 гг.»</a:t>
            </a:r>
          </a:p>
        </p:txBody>
      </p:sp>
      <p:sp>
        <p:nvSpPr>
          <p:cNvPr id="27" name="Rectangle 16"/>
          <p:cNvSpPr/>
          <p:nvPr>
            <p:custDataLst>
              <p:tags r:id="rId3"/>
            </p:custDataLst>
          </p:nvPr>
        </p:nvSpPr>
        <p:spPr>
          <a:xfrm>
            <a:off x="6248134" y="1698606"/>
            <a:ext cx="2500330" cy="4230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56000" rIns="72000" bIns="72000"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Действующим в г. Москве нормативным правовым актам, а также ключевым приоритетам деятельности ДНПиП</a:t>
            </a:r>
          </a:p>
        </p:txBody>
      </p:sp>
      <p:sp>
        <p:nvSpPr>
          <p:cNvPr id="6" name="Rectangle 16"/>
          <p:cNvSpPr/>
          <p:nvPr>
            <p:custDataLst>
              <p:tags r:id="rId4"/>
            </p:custDataLst>
          </p:nvPr>
        </p:nvSpPr>
        <p:spPr>
          <a:xfrm>
            <a:off x="571472" y="1698606"/>
            <a:ext cx="2357454" cy="42307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56000" rIns="72000" bIns="72000" rtlCol="0" anchor="t"/>
          <a:lstStyle/>
          <a:p>
            <a:pPr marL="85725" indent="-85725" algn="just"/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indent="-85725" algn="just"/>
            <a:r>
              <a:rPr lang="ru-RU" sz="1400" b="1" dirty="0" smtClean="0">
                <a:solidFill>
                  <a:schemeClr val="tx1"/>
                </a:solidFill>
              </a:rPr>
              <a:t>Юрисдикции г. Москвы</a:t>
            </a: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82575" y="1142984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Предлагаемые рекомендации должны соответствовать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6"/>
            </p:custDataLst>
          </p:nvPr>
        </p:nvSpPr>
        <p:spPr bwMode="gray">
          <a:xfrm>
            <a:off x="214282" y="1627168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7"/>
            </p:custDataLst>
          </p:nvPr>
        </p:nvSpPr>
        <p:spPr bwMode="gray">
          <a:xfrm>
            <a:off x="2928926" y="1627168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20" name="Прямоугольник 19"/>
          <p:cNvSpPr/>
          <p:nvPr>
            <p:custDataLst>
              <p:tags r:id="rId8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+mj-lt"/>
              </a:rPr>
              <a:t>Предлагаемые рекомендации к программе г. Москвы «Стимулирование экономической активности на 2012-2016 гг.» ограничены рамками федерального законодательства и действующими приоритетами г. Москвы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9"/>
            </p:custDataLst>
          </p:nvPr>
        </p:nvSpPr>
        <p:spPr bwMode="gray">
          <a:xfrm>
            <a:off x="5857884" y="1592246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0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18" imgW="360" imgH="360" progId="">
              <p:embed/>
            </p:oleObj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428860" y="857232"/>
          <a:ext cx="2500330" cy="532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отрасли**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14282" y="857233"/>
          <a:ext cx="2214578" cy="535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71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Законодательные факторы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Налогообложение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 климат и коррупция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Нормативная правовая база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формирования рекомендаций был проведен анализ степени значимости влияния </a:t>
            </a:r>
            <a:r>
              <a:rPr lang="ru-RU" smtClean="0">
                <a:latin typeface="+mj-lt"/>
              </a:rPr>
              <a:t>групп факторов </a:t>
            </a:r>
            <a:r>
              <a:rPr lang="ru-RU" dirty="0" smtClean="0">
                <a:latin typeface="+mj-lt"/>
              </a:rPr>
              <a:t>на конкурентоспособность МСП*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*Процентный показатель – агрегированная оценка степени значимости факторов, высказанная респондентами</a:t>
            </a: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*Выявление степени востребованности обеспечивалось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>
            <p:custDataLst>
              <p:tags r:id="rId8"/>
            </p:custDataLst>
          </p:nvPr>
        </p:nvSpPr>
        <p:spPr>
          <a:xfrm>
            <a:off x="285721" y="2643182"/>
            <a:ext cx="642941" cy="107157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43%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>
            <p:custDataLst>
              <p:tags r:id="rId9"/>
            </p:custDataLst>
          </p:nvPr>
        </p:nvSpPr>
        <p:spPr>
          <a:xfrm>
            <a:off x="285720" y="3786190"/>
            <a:ext cx="1000132" cy="114300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58%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>
            <p:custDataLst>
              <p:tags r:id="rId10"/>
            </p:custDataLst>
          </p:nvPr>
        </p:nvSpPr>
        <p:spPr>
          <a:xfrm>
            <a:off x="285720" y="5000636"/>
            <a:ext cx="1000132" cy="114300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59%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>
            <p:custDataLst>
              <p:tags r:id="rId11"/>
            </p:custDataLst>
          </p:nvPr>
        </p:nvSpPr>
        <p:spPr>
          <a:xfrm>
            <a:off x="2500298" y="4857760"/>
            <a:ext cx="1643074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66%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>
            <p:custDataLst>
              <p:tags r:id="rId12"/>
            </p:custDataLst>
          </p:nvPr>
        </p:nvSpPr>
        <p:spPr>
          <a:xfrm>
            <a:off x="2500299" y="1500174"/>
            <a:ext cx="1071570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49%</a:t>
            </a:r>
            <a:endParaRPr lang="ru-RU" sz="1400" b="1" dirty="0"/>
          </a:p>
        </p:txBody>
      </p:sp>
      <p:sp>
        <p:nvSpPr>
          <p:cNvPr id="19" name="Прямоугольник 18"/>
          <p:cNvSpPr/>
          <p:nvPr>
            <p:custDataLst>
              <p:tags r:id="rId13"/>
            </p:custDataLst>
          </p:nvPr>
        </p:nvSpPr>
        <p:spPr>
          <a:xfrm>
            <a:off x="2500299" y="2000240"/>
            <a:ext cx="1428759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64%</a:t>
            </a:r>
            <a:endParaRPr lang="ru-RU" sz="1400" b="1" dirty="0"/>
          </a:p>
        </p:txBody>
      </p:sp>
      <p:sp>
        <p:nvSpPr>
          <p:cNvPr id="20" name="Прямоугольник 19"/>
          <p:cNvSpPr/>
          <p:nvPr>
            <p:custDataLst>
              <p:tags r:id="rId14"/>
            </p:custDataLst>
          </p:nvPr>
        </p:nvSpPr>
        <p:spPr>
          <a:xfrm>
            <a:off x="2500298" y="2500306"/>
            <a:ext cx="878551" cy="50006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37%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>
            <p:custDataLst>
              <p:tags r:id="rId15"/>
            </p:custDataLst>
          </p:nvPr>
        </p:nvSpPr>
        <p:spPr>
          <a:xfrm>
            <a:off x="285720" y="1428736"/>
            <a:ext cx="1285884" cy="114300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b="1" dirty="0" smtClean="0"/>
              <a:t>66%</a:t>
            </a:r>
            <a:endParaRPr lang="ru-RU" sz="1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1428736"/>
            <a:ext cx="3643338" cy="471490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b="1" dirty="0" smtClean="0">
                <a:solidFill>
                  <a:schemeClr val="dk1"/>
                </a:solidFill>
              </a:rPr>
              <a:t>Доступ к спросу на производимые товары и услуги – </a:t>
            </a:r>
            <a:r>
              <a:rPr lang="ru-RU" sz="1200" dirty="0" smtClean="0">
                <a:solidFill>
                  <a:schemeClr val="dk1"/>
                </a:solidFill>
              </a:rPr>
              <a:t>группа факторов является основополагающей для большинства субъектов МСП</a:t>
            </a:r>
          </a:p>
          <a:p>
            <a:pPr marL="342900" indent="-342900" algn="just">
              <a:buAutoNum type="arabicPeriod"/>
            </a:pPr>
            <a:endParaRPr lang="ru-RU" sz="500" b="1" dirty="0" smtClean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200" b="1" dirty="0" smtClean="0">
                <a:solidFill>
                  <a:schemeClr val="dk1"/>
                </a:solidFill>
              </a:rPr>
              <a:t>Нормативная правовая база и государственная поддержка – </a:t>
            </a:r>
            <a:r>
              <a:rPr lang="ru-RU" sz="1200" dirty="0" smtClean="0">
                <a:solidFill>
                  <a:schemeClr val="dk1"/>
                </a:solidFill>
              </a:rPr>
              <a:t>ключевая группа факторов для субъектов МСП ряда видов деятельности </a:t>
            </a:r>
          </a:p>
          <a:p>
            <a:pPr marL="342900" indent="-342900" algn="just">
              <a:buAutoNum type="arabicPeriod"/>
            </a:pPr>
            <a:endParaRPr lang="ru-RU" sz="500" b="1" dirty="0" smtClean="0">
              <a:solidFill>
                <a:schemeClr val="dk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200" b="1" dirty="0" smtClean="0">
                <a:solidFill>
                  <a:schemeClr val="dk1"/>
                </a:solidFill>
              </a:rPr>
              <a:t>Налогообложение – </a:t>
            </a:r>
            <a:r>
              <a:rPr lang="ru-RU" sz="1200" dirty="0" smtClean="0">
                <a:solidFill>
                  <a:schemeClr val="dk1"/>
                </a:solidFill>
              </a:rPr>
              <a:t>группа факторов, обладающая высокой степенью значимости</a:t>
            </a:r>
          </a:p>
          <a:p>
            <a:pPr marL="342900" indent="-342900" algn="just">
              <a:buAutoNum type="arabicPeriod"/>
            </a:pPr>
            <a:endParaRPr lang="ru-RU" sz="500" b="1" dirty="0" smtClean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200" b="1" dirty="0" smtClean="0">
                <a:solidFill>
                  <a:schemeClr val="dk1"/>
                </a:solidFill>
              </a:rPr>
              <a:t>Рынок труда – </a:t>
            </a:r>
            <a:r>
              <a:rPr lang="ru-RU" sz="1200" dirty="0" smtClean="0">
                <a:solidFill>
                  <a:schemeClr val="dk1"/>
                </a:solidFill>
              </a:rPr>
              <a:t>группа факторов, обладающая высокой степенью значимости</a:t>
            </a:r>
          </a:p>
          <a:p>
            <a:pPr marL="342900" indent="-342900" algn="just">
              <a:buAutoNum type="arabicPeriod"/>
            </a:pPr>
            <a:endParaRPr lang="ru-RU" sz="500" b="1" dirty="0" smtClean="0">
              <a:solidFill>
                <a:schemeClr val="dk1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200" b="1" dirty="0" smtClean="0">
                <a:solidFill>
                  <a:schemeClr val="dk1"/>
                </a:solidFill>
              </a:rPr>
              <a:t>Инфраструктура и недвижимость – </a:t>
            </a:r>
            <a:r>
              <a:rPr lang="ru-RU" sz="1200" dirty="0" smtClean="0">
                <a:solidFill>
                  <a:schemeClr val="dk1"/>
                </a:solidFill>
              </a:rPr>
              <a:t>группа факторов, обладающая высокой степенью значимости для большинства видов деятельности</a:t>
            </a:r>
          </a:p>
          <a:p>
            <a:pPr marL="342900" indent="-342900" algn="just">
              <a:buAutoNum type="arabicPeriod"/>
            </a:pPr>
            <a:endParaRPr lang="ru-RU" sz="500" b="1" dirty="0" smtClean="0">
              <a:solidFill>
                <a:schemeClr val="dk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200" b="1" dirty="0" smtClean="0">
                <a:solidFill>
                  <a:schemeClr val="dk1"/>
                </a:solidFill>
              </a:rPr>
              <a:t>Информационно-аналитическая обеспеченность отрасли – </a:t>
            </a:r>
            <a:r>
              <a:rPr lang="ru-RU" sz="1200" dirty="0" smtClean="0">
                <a:solidFill>
                  <a:schemeClr val="dk1"/>
                </a:solidFill>
              </a:rPr>
              <a:t>группа факторов, обладающая высокой степенью актуальности для субъектов МСП ряда видов деятельности</a:t>
            </a:r>
          </a:p>
          <a:p>
            <a:pPr marL="342900" indent="-342900" algn="just">
              <a:buAutoNum type="arabicPeriod"/>
            </a:pP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857232"/>
            <a:ext cx="3643338" cy="57150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Ранжированный перечень ключевых факторов влияния в соответствии с оценками экспертов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122" name="think-cell Slide" r:id="rId17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</a:t>
            </a:r>
            <a:r>
              <a:rPr lang="ru-RU" dirty="0">
                <a:latin typeface="+mj-lt"/>
              </a:rPr>
              <a:t>доступа к спросу на производимые </a:t>
            </a:r>
            <a:r>
              <a:rPr lang="ru-RU" dirty="0" smtClean="0">
                <a:latin typeface="+mj-lt"/>
              </a:rPr>
              <a:t>МСП товары </a:t>
            </a:r>
            <a:r>
              <a:rPr lang="ru-RU" dirty="0">
                <a:latin typeface="+mj-lt"/>
              </a:rPr>
              <a:t>и услуги 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2270461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платежеспособного </a:t>
            </a:r>
            <a:r>
              <a:rPr lang="ru-RU" sz="1200" dirty="0">
                <a:latin typeface="+mn-lt"/>
              </a:rPr>
              <a:t>спроса </a:t>
            </a:r>
            <a:r>
              <a:rPr lang="ru-RU" sz="1200" dirty="0" smtClean="0">
                <a:latin typeface="+mn-lt"/>
              </a:rPr>
              <a:t>(рост </a:t>
            </a:r>
            <a:r>
              <a:rPr lang="ru-RU" sz="1200" dirty="0">
                <a:latin typeface="+mn-lt"/>
              </a:rPr>
              <a:t>реальных располагаемых доходов </a:t>
            </a:r>
            <a:r>
              <a:rPr lang="ru-RU" sz="1200" dirty="0" smtClean="0">
                <a:latin typeface="+mn-lt"/>
              </a:rPr>
              <a:t>на 13,8% за 2009-2012</a:t>
            </a:r>
            <a:r>
              <a:rPr lang="ru-RU" sz="1200" dirty="0" smtClean="0">
                <a:latin typeface="+mn-lt"/>
                <a:sym typeface="Wingdings 2"/>
              </a:rPr>
              <a:t></a:t>
            </a:r>
            <a:r>
              <a:rPr lang="ru-RU" sz="1200" dirty="0" smtClean="0">
                <a:latin typeface="+mn-lt"/>
              </a:rPr>
              <a:t>гг., высокий уровень зарплат населения</a:t>
            </a:r>
            <a:r>
              <a:rPr lang="en-US" sz="1200" dirty="0" smtClean="0">
                <a:latin typeface="+mn-lt"/>
              </a:rPr>
              <a:t> – </a:t>
            </a:r>
            <a:r>
              <a:rPr lang="ru-RU" sz="1200" dirty="0" smtClean="0">
                <a:latin typeface="+mn-lt"/>
              </a:rPr>
              <a:t>средняя зарплата на уровне 42 тыс. руб. в месяц).</a:t>
            </a:r>
            <a:endParaRPr lang="en-US" sz="1200" dirty="0" smtClean="0">
              <a:latin typeface="+mn-lt"/>
            </a:endParaRPr>
          </a:p>
        </p:txBody>
      </p:sp>
      <p:sp>
        <p:nvSpPr>
          <p:cNvPr id="35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1643050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Высокая концентрация населения в г. Москве (с учетом маятниковой миграции до 20 млн человек)</a:t>
            </a:r>
            <a:endParaRPr lang="en-US" sz="1200" dirty="0" smtClean="0">
              <a:latin typeface="+mn-lt"/>
            </a:endParaRPr>
          </a:p>
        </p:txBody>
      </p:sp>
      <p:sp>
        <p:nvSpPr>
          <p:cNvPr id="37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3282735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масштабы государственных закупок (общие расходы бюджета г. Москвы в 2012 г. – 1,7 </a:t>
            </a:r>
            <a:r>
              <a:rPr lang="ru-RU" sz="1200" dirty="0" err="1" smtClean="0">
                <a:latin typeface="+mn-lt"/>
              </a:rPr>
              <a:t>трлн</a:t>
            </a:r>
            <a:r>
              <a:rPr lang="ru-RU" sz="1200" dirty="0" smtClean="0">
                <a:latin typeface="+mn-lt"/>
              </a:rPr>
              <a:t> руб.)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3955325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деловой активности (в г. Москве присутствуют все крупнейшие российские государственные корпорации, 236 тыс. МСП, 81 тыс. ИП)</a:t>
            </a:r>
            <a:endParaRPr lang="en-US" sz="1200" dirty="0" smtClean="0">
              <a:latin typeface="+mn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1472" y="3330660"/>
            <a:ext cx="285752" cy="2762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1472" y="399372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2308862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770527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72066" y="392906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500063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7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43050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Возможно ли при существующем </a:t>
            </a:r>
            <a:r>
              <a:rPr lang="ru-RU" sz="1200" smtClean="0">
                <a:latin typeface="+mn-lt"/>
              </a:rPr>
              <a:t>федеральном </a:t>
            </a:r>
            <a:r>
              <a:rPr lang="ru-RU" sz="1200" smtClean="0"/>
              <a:t>законодательстве</a:t>
            </a:r>
            <a:r>
              <a:rPr lang="ru-RU" sz="120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облегчить доступ субъектов МСП к государственному спросу? </a:t>
            </a:r>
            <a:endParaRPr lang="en-US" sz="1200" dirty="0" smtClean="0">
              <a:latin typeface="+mn-lt"/>
            </a:endParaRPr>
          </a:p>
        </p:txBody>
      </p:sp>
      <p:sp>
        <p:nvSpPr>
          <p:cNvPr id="58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699089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Следует ли повысить масштабы реализации мероприятий, обеспечивающих субъектам МСП доступ к спросу (выставки, ярмарки и т.д.)?</a:t>
            </a:r>
            <a:endParaRPr lang="en-US" sz="1200" dirty="0" smtClean="0">
              <a:latin typeface="+mn-lt"/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57818" y="3857628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Возможна ли организация для субъектов МСП преференций при доступе к рыночному спросу по отношению к крупным компаниям?</a:t>
            </a:r>
            <a:endParaRPr lang="en-US" sz="1200" dirty="0" smtClean="0">
              <a:latin typeface="+mn-lt"/>
            </a:endParaRPr>
          </a:p>
        </p:txBody>
      </p:sp>
      <p:sp>
        <p:nvSpPr>
          <p:cNvPr id="61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57818" y="4925809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Существуют ли иные способы обеспечения для субъектов МСП доступа к существующему в г. Москве спросу, на которые может повлиять государство?</a:t>
            </a:r>
            <a:endParaRPr lang="en-US" sz="1200" dirty="0" smtClean="0">
              <a:latin typeface="+mn-lt"/>
            </a:endParaRPr>
          </a:p>
        </p:txBody>
      </p:sp>
      <p:sp>
        <p:nvSpPr>
          <p:cNvPr id="27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Торгово-промышленные ведомости, издание ТПП РФ, Редакция «Бюллетеня Оперативной Информации «Московские Торги»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4786322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52863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7224" y="5214950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Ограниченный доступ к государственному спросу из-за несовершенства механизма госзаказа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194" name="think-cell Slide" r:id="rId18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государственной поддержки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00174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2324393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«Реструктуризация и стимулирование развития промышленности в г. Москве на 2012-2016 гг.»</a:t>
            </a:r>
          </a:p>
        </p:txBody>
      </p:sp>
      <p:sp>
        <p:nvSpPr>
          <p:cNvPr id="35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1643050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«Развитие малого и среднего предпринимательства в г. Москве на 2012-2016 гг.»</a:t>
            </a:r>
          </a:p>
        </p:txBody>
      </p:sp>
      <p:sp>
        <p:nvSpPr>
          <p:cNvPr id="37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2895897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Реализация мероприятий поддержки посредством ГБУ «Малый бизнес Москвы»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3497049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Реализация мероприятий по поддержке инновационных компаний Центром инновационного развития г. Москвы</a:t>
            </a:r>
            <a:endParaRPr lang="en-US" sz="1200" dirty="0" smtClean="0">
              <a:latin typeface="+mn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1472" y="2943822"/>
            <a:ext cx="285752" cy="2762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1472" y="3535450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236279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925545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72066" y="3786190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4500570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7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43050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Способна ли дополнительная информационная поддержка обеспечить повышение результативности существующей государственной поддержки? Как она должна быть организована?</a:t>
            </a:r>
            <a:endParaRPr lang="en-US" sz="1200" dirty="0" smtClean="0">
              <a:latin typeface="+mn-lt"/>
            </a:endParaRPr>
          </a:p>
        </p:txBody>
      </p:sp>
      <p:sp>
        <p:nvSpPr>
          <p:cNvPr id="58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854107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Существует ли необходимость во введении каких-либо подтипов поддержки, отсутствующих в настоящий момент?</a:t>
            </a:r>
            <a:endParaRPr lang="en-US" sz="1200" dirty="0" smtClean="0">
              <a:latin typeface="+mn-lt"/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57818" y="3714752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Требуется ли изменение условий реализации существующих мероприятий поддержки?</a:t>
            </a:r>
            <a:endParaRPr lang="en-US" sz="1200" dirty="0" smtClean="0">
              <a:latin typeface="+mn-lt"/>
            </a:endParaRPr>
          </a:p>
        </p:txBody>
      </p:sp>
      <p:sp>
        <p:nvSpPr>
          <p:cNvPr id="61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57818" y="4425743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Необходимо ли создание дополнительных инструментов реализации государственной поддержки?</a:t>
            </a:r>
            <a:endParaRPr lang="en-US" sz="1200" dirty="0" smtClean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4214818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1472" y="4753285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7224" y="4681847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Недостаточная адресность отдельных мероприятий поддержки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472" y="5354437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7224" y="5282999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Низкий уровень информированности субъектов МСП о доступных возможностях государственной поддержки</a:t>
            </a:r>
            <a:endParaRPr lang="en-US" sz="1200" dirty="0" smtClean="0"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72066" y="535782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57818" y="5282999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категории субъектов МСП не охвачены государственной поддержкой, но нуждаются в ней?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218" name="think-cell Slide" r:id="rId17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рынка труда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2711231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854107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72066" y="400050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507207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4357694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Для ряда направлений деятельности характерна низкая квалификация управленческих кадров (с позиции рыночных компетенций), также существует проблема старения кадров</a:t>
            </a:r>
            <a:endParaRPr lang="en-US" sz="1200" dirty="0" smtClean="0">
              <a:latin typeface="+mn-lt"/>
            </a:endParaRP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5241209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Сложности с привлечением талантливых молодых специалистов (согласно опросам Опоры России порядка 40%  производственных компаний испытывает острый дефицит)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2639793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Трудовая миграция квалифицированных специалистов из регионов положительна</a:t>
            </a:r>
            <a:endParaRPr lang="en-US" sz="1200" dirty="0" smtClean="0"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1571612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г. Москве существует система подготовки квалифицированных специалистов по </a:t>
            </a:r>
            <a:r>
              <a:rPr lang="ru-RU" sz="1200" dirty="0" smtClean="0"/>
              <a:t>большинству необходимых специальностей (60% кадрового  и научно-технического потенциала России)</a:t>
            </a:r>
            <a:endParaRPr lang="en-US" sz="1200" dirty="0" smtClean="0">
              <a:latin typeface="+mn-lt"/>
            </a:endParaRPr>
          </a:p>
        </p:txBody>
      </p:sp>
      <p:sp>
        <p:nvSpPr>
          <p:cNvPr id="33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43050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Каким образом может быть обеспечено более тесное взаимодействие между ВУЗами и реальным сектором экономики?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782669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 можно стимулировать специалистов, работающих не по специальности, реализовывать весь доступный потенциал?</a:t>
            </a:r>
            <a:endParaRPr lang="en-US" sz="1200" dirty="0" smtClean="0">
              <a:latin typeface="+mn-lt"/>
            </a:endParaRPr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57818" y="3929066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Могут ли быть снижены кадровые потери от «утечки мозгов» за границу, а также переманивания специалистов из субъектов МСП в крупные компании</a:t>
            </a:r>
            <a:r>
              <a:rPr lang="ru-RU" sz="1200" dirty="0" smtClean="0">
                <a:latin typeface="+mn-lt"/>
              </a:rPr>
              <a:t>?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57818" y="5000636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Каким образом может быть решена проблема недостаточной престижности отдельных востребованных профессий?</a:t>
            </a:r>
            <a:endParaRPr lang="en-US" sz="1200" dirty="0" smtClean="0">
              <a:latin typeface="+mn-lt"/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РОСОЭЗ Особые экономические зоны – «Инновационный территориальный кластер Зеленоград», «Индекс ОПОРЫ – 2012» 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3929066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4500570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535782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72" y="328612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2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7224" y="3214686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Доступно привлечение труда мигрантов (как зарубежных, так и российских) для работ, не требующих высокой квалификации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42" name="think-cell Slide" r:id="rId14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финансовых ресурсов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1472" y="3801078"/>
            <a:ext cx="285752" cy="2762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2753021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568355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3753153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Привлечение «коротких денег» не является проблемой даже для субъектов МСП</a:t>
            </a:r>
            <a:endParaRPr lang="en-US" sz="1200" dirty="0" smtClean="0">
              <a:latin typeface="+mn-lt"/>
            </a:endParaRP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4955457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Привлечение «длинных денег» осложнено существующими в г. Москве рисками (стоимость «длинных денег» запретительно высока, что особенно актуально для высокотехнологичных предприятий)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1643050"/>
            <a:ext cx="3357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г. Москве расположено высокое количество финансовых институтов 494 банка или 51,7% из существующих в России представлены в г. Москве)</a:t>
            </a:r>
            <a:endParaRPr lang="en-US" sz="12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2627651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Объемы финансирования московских компаний достаточно высоки и стабильно растут за последние 2-3 года (на 01.01.13. – 58% средств, выдаваемых МСП в виде кредитов приходится на г. Москву)</a:t>
            </a:r>
            <a:endParaRPr lang="en-US" sz="1200" dirty="0" smtClean="0">
              <a:latin typeface="+mn-lt"/>
            </a:endParaRPr>
          </a:p>
        </p:txBody>
      </p:sp>
      <p:sp>
        <p:nvSpPr>
          <p:cNvPr id="33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43050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Каким образом может быть обеспечено получение субъектами МСП «длинных денег»?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496917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Необходимы ли изменения в </a:t>
            </a:r>
            <a:r>
              <a:rPr lang="ru-RU" sz="1200" dirty="0" smtClean="0"/>
              <a:t>реализуемых программах финансовой поддержки субъектов МСП?</a:t>
            </a:r>
            <a:endParaRPr lang="en-US" sz="1200" dirty="0" smtClean="0">
              <a:latin typeface="+mn-lt"/>
            </a:endParaRPr>
          </a:p>
        </p:txBody>
      </p:sp>
      <p:sp>
        <p:nvSpPr>
          <p:cNvPr id="34" name="Text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ЦБ РФ, База статей о банках и банковской деятельности -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bankirsha.com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4500570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507207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266" name="think-cell Slide" r:id="rId17" imgW="360" imgH="360" progId="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 точки зрения группы факторов инфраструктуры </a:t>
            </a:r>
            <a:r>
              <a:rPr lang="ru-RU" dirty="0">
                <a:latin typeface="+mj-lt"/>
              </a:rPr>
              <a:t>может быть выделен ряд </a:t>
            </a:r>
            <a:r>
              <a:rPr lang="ru-RU" dirty="0" smtClean="0">
                <a:latin typeface="+mj-lt"/>
              </a:rPr>
              <a:t>рекомендаций</a:t>
            </a:r>
            <a:endParaRPr lang="ru-RU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Специфика г. Москвы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857232"/>
            <a:ext cx="3786214" cy="7143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Вопросы для формирования рекомендаций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90" y="1571612"/>
            <a:ext cx="3786214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178592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1472" y="4295780"/>
            <a:ext cx="285752" cy="2762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1472" y="292893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72066" y="1714488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72066" y="2643182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72066" y="400050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72066" y="5072074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7224" y="4214818"/>
            <a:ext cx="335758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smtClean="0"/>
              <a:t>г. Москва характеризуется достаточным уровнем доступности технической инфраструктуры (газ, электричество, вода, канализация)</a:t>
            </a:r>
            <a:endParaRPr lang="en-US" sz="1100" dirty="0" smtClean="0">
              <a:latin typeface="+mn-lt"/>
            </a:endParaRPr>
          </a:p>
        </p:txBody>
      </p:sp>
      <p:sp>
        <p:nvSpPr>
          <p:cNvPr id="28" name="TextBox 3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7224" y="5286388"/>
            <a:ext cx="335758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smtClean="0">
                <a:latin typeface="+mn-lt"/>
              </a:rPr>
              <a:t>Для г. Москвы характерна проблема высокой загруженности основных транспортных магистралей (</a:t>
            </a:r>
            <a:r>
              <a:rPr lang="ru-RU" sz="1100" dirty="0" smtClean="0"/>
              <a:t>часовой путь в г. Москве увеличивается на 74 мин</a:t>
            </a:r>
            <a:r>
              <a:rPr lang="ru-RU" sz="1100" dirty="0" smtClean="0">
                <a:latin typeface="+mn-lt"/>
              </a:rPr>
              <a:t>)</a:t>
            </a:r>
            <a:endParaRPr lang="en-US" sz="1100" dirty="0" smtClean="0">
              <a:latin typeface="+mn-lt"/>
            </a:endParaRPr>
          </a:p>
        </p:txBody>
      </p:sp>
      <p:sp>
        <p:nvSpPr>
          <p:cNvPr id="29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7224" y="2857496"/>
            <a:ext cx="33575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smtClean="0">
                <a:latin typeface="+mn-lt"/>
              </a:rPr>
              <a:t>В г. Москве </a:t>
            </a:r>
            <a:r>
              <a:rPr lang="ru-RU" sz="1100" dirty="0" smtClean="0">
                <a:solidFill>
                  <a:schemeClr val="tx1"/>
                </a:solidFill>
              </a:rPr>
              <a:t>79% </a:t>
            </a:r>
            <a:r>
              <a:rPr lang="ru-RU" sz="1100" dirty="0" err="1" smtClean="0">
                <a:solidFill>
                  <a:schemeClr val="tx1"/>
                </a:solidFill>
              </a:rPr>
              <a:t>бизнес-катализаторов</a:t>
            </a:r>
            <a:r>
              <a:rPr lang="ru-RU" sz="1100" dirty="0" smtClean="0">
                <a:solidFill>
                  <a:schemeClr val="tx1"/>
                </a:solidFill>
              </a:rPr>
              <a:t> России, 49% центров консалтинга, проводится 74% крупных конкурсов проектов,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35 информационных ресурсов по инновационной тематике </a:t>
            </a:r>
            <a:endParaRPr lang="en-US" sz="11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7224" y="1678062"/>
            <a:ext cx="335758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smtClean="0">
                <a:solidFill>
                  <a:schemeClr val="tx1"/>
                </a:solidFill>
              </a:rPr>
              <a:t>В г. Москве находятся</a:t>
            </a:r>
            <a:r>
              <a:rPr lang="ru-RU" sz="1100" dirty="0"/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25% российских технопарков, 32 бизнес-инкубатора, 17 ИТЦ,</a:t>
            </a:r>
            <a:r>
              <a:rPr lang="ru-RU" sz="1100" dirty="0"/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формирующиеся кластеры в г. Троицке и в г. Зеленограде, планируется создание кластера на базе Курчатовского института, 11 НИУ, МГУ М.В. Ломоносова, 11 отделений РАН</a:t>
            </a:r>
          </a:p>
        </p:txBody>
      </p:sp>
      <p:sp>
        <p:nvSpPr>
          <p:cNvPr id="33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57818" y="1643050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Являются ли достаточными существующие темпы развития городской инфраструктуры?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7818" y="2571744"/>
            <a:ext cx="33575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Испытывают ли субъекты МСП потребности в инфраструктурных объектах, которые отсутствуют в городе, а также не внесены в планы по строительству на ближайшую перспективу?</a:t>
            </a:r>
            <a:endParaRPr lang="en-US" sz="1200" dirty="0" smtClean="0">
              <a:latin typeface="+mn-lt"/>
            </a:endParaRPr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57818" y="3929066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Испытывают ли субъекты МСП проблемы доступа к каким-либо элементам существующей городской инфраструктуры?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57818" y="5000636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Существуют ли у субъектов МСП проблемы, связанные с инфраструктурой?</a:t>
            </a:r>
            <a:endParaRPr lang="en-US" sz="1200" dirty="0" smtClean="0">
              <a:latin typeface="+mn-lt"/>
            </a:endParaRPr>
          </a:p>
        </p:txBody>
      </p:sp>
      <p:sp>
        <p:nvSpPr>
          <p:cNvPr id="35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информации, Рейтинг загруженности дорог в Европе и России, «Промзоны Москвы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Проблемы и решения» информационный ресурс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stroypuls.ru</a:t>
            </a:r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4857760"/>
            <a:ext cx="3786214" cy="35719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Ключевые проблемы</a:t>
            </a:r>
            <a:endParaRPr lang="ru-RU" sz="1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5357826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3786190"/>
            <a:ext cx="285752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7224" y="3712493"/>
            <a:ext cx="33575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smtClean="0"/>
              <a:t>Площадь промышленных зон до 20 тыс. га. Реализуется программа их развития</a:t>
            </a:r>
            <a:endParaRPr lang="en-US" sz="11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7cVcWruUCY.VL4APzhD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7cVcWruUCY.VL4APzh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8iGHOj9Um5GN8Uc1ooL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L5otBZjtEmnPncuba6iW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lcWJCfkkuM5Uc3ZFVFZ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Ro0BCRnXkWrh44t1eSl6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g8KaJY.U263TM3K0QO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ZjM.NTDH0GDSJ67YHNLc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06eTIXXUUOpcsSXnmIc6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nDKznyikaR1.HSsldrF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pK36s9FEa7bz_KhhNeK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TlgfRLEUWoI3iJs.i45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nguJjqzTEqpVOwL7X2J2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L3Bf3GGE.htpCZQLLGO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9zbRvLFkut2c_hs13b8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L3Bf3GGE.htpCZQLLGO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9zbRvLFkut2c_hs13b8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7cVcWruUCY.VL4APzhD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7cVcWruUCY.VL4APzhD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0rEI52JkqrsoAOnzbbo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7cVcWruUCY.VL4APzhD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1951</Words>
  <Application>Microsoft Office PowerPoint</Application>
  <PresentationFormat>Экран (4:3)</PresentationFormat>
  <Paragraphs>273</Paragraphs>
  <Slides>14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Philipp</dc:creator>
  <cp:lastModifiedBy>delya</cp:lastModifiedBy>
  <cp:revision>15</cp:revision>
  <dcterms:created xsi:type="dcterms:W3CDTF">2013-10-24T18:55:06Z</dcterms:created>
  <dcterms:modified xsi:type="dcterms:W3CDTF">2013-10-29T07:28:05Z</dcterms:modified>
</cp:coreProperties>
</file>