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63" r:id="rId12"/>
    <p:sldId id="264" r:id="rId13"/>
    <p:sldId id="265" r:id="rId14"/>
    <p:sldId id="283" r:id="rId15"/>
    <p:sldId id="271" r:id="rId16"/>
    <p:sldId id="282" r:id="rId17"/>
    <p:sldId id="266" r:id="rId18"/>
    <p:sldId id="267" r:id="rId19"/>
    <p:sldId id="268" r:id="rId20"/>
    <p:sldId id="269" r:id="rId21"/>
    <p:sldId id="270" r:id="rId22"/>
    <p:sldId id="284" r:id="rId23"/>
    <p:sldId id="275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9" autoAdjust="0"/>
    <p:restoredTop sz="94660"/>
  </p:normalViewPr>
  <p:slideViewPr>
    <p:cSldViewPr>
      <p:cViewPr>
        <p:scale>
          <a:sx n="75" d="100"/>
          <a:sy n="75" d="100"/>
        </p:scale>
        <p:origin x="-141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Инфраструктурная компания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Лист1!$A$2:$A$3</c:f>
              <c:strCache>
                <c:ptCount val="2"/>
                <c:pt idx="0">
                  <c:v>ИнфраФонд</c:v>
                </c:pt>
                <c:pt idx="1">
                  <c:v>Частный инвестор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24">
          <a:noFill/>
        </a:ln>
      </c:spPr>
    </c:plotArea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0E361-D378-4623-9114-3FBECE798DF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028C4-13FC-4A4E-94EB-8BC76B4006D4}">
      <dgm:prSet phldrT="[Текст]"/>
      <dgm:spPr>
        <a:solidFill>
          <a:schemeClr val="accent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Юридические</a:t>
          </a:r>
          <a:endParaRPr lang="ru-RU" b="0" dirty="0">
            <a:solidFill>
              <a:schemeClr val="bg1"/>
            </a:solidFill>
          </a:endParaRPr>
        </a:p>
      </dgm:t>
    </dgm:pt>
    <dgm:pt modelId="{F548DB53-ED4F-4780-B508-0A81F692B773}" type="parTrans" cxnId="{01FF92EC-0C82-417C-AF13-3C76BEF20A10}">
      <dgm:prSet/>
      <dgm:spPr/>
      <dgm:t>
        <a:bodyPr/>
        <a:lstStyle/>
        <a:p>
          <a:endParaRPr lang="ru-RU" b="1"/>
        </a:p>
      </dgm:t>
    </dgm:pt>
    <dgm:pt modelId="{1E0A5382-1F38-4441-8C2B-1FBA0F2EC53A}" type="sibTrans" cxnId="{01FF92EC-0C82-417C-AF13-3C76BEF20A10}">
      <dgm:prSet/>
      <dgm:spPr/>
      <dgm:t>
        <a:bodyPr/>
        <a:lstStyle/>
        <a:p>
          <a:endParaRPr lang="ru-RU" b="1"/>
        </a:p>
      </dgm:t>
    </dgm:pt>
    <dgm:pt modelId="{0B918FD6-7E8F-402C-A63E-C55E94DA768B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Сопровождение</a:t>
          </a:r>
          <a:endParaRPr lang="ru-RU" b="0" dirty="0">
            <a:solidFill>
              <a:schemeClr val="tx1"/>
            </a:solidFill>
          </a:endParaRPr>
        </a:p>
      </dgm:t>
    </dgm:pt>
    <dgm:pt modelId="{DA1EF5D0-3F69-4C72-A819-33F4401E5B9E}" type="parTrans" cxnId="{7D2B847A-1510-48F4-8712-A994F034C3F9}">
      <dgm:prSet/>
      <dgm:spPr/>
      <dgm:t>
        <a:bodyPr/>
        <a:lstStyle/>
        <a:p>
          <a:endParaRPr lang="ru-RU" b="1"/>
        </a:p>
      </dgm:t>
    </dgm:pt>
    <dgm:pt modelId="{899B99D7-302F-4682-88D1-E2F27D5B8A87}" type="sibTrans" cxnId="{7D2B847A-1510-48F4-8712-A994F034C3F9}">
      <dgm:prSet/>
      <dgm:spPr/>
      <dgm:t>
        <a:bodyPr/>
        <a:lstStyle/>
        <a:p>
          <a:endParaRPr lang="ru-RU" b="1"/>
        </a:p>
      </dgm:t>
    </dgm:pt>
    <dgm:pt modelId="{EDF46E1A-700B-4672-AAEB-1B9D6E6444C0}">
      <dgm:prSet phldrT="[Текст]"/>
      <dgm:spPr>
        <a:solidFill>
          <a:schemeClr val="accent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Финансовые</a:t>
          </a:r>
          <a:endParaRPr lang="ru-RU" b="0" dirty="0">
            <a:solidFill>
              <a:schemeClr val="bg1"/>
            </a:solidFill>
          </a:endParaRPr>
        </a:p>
      </dgm:t>
    </dgm:pt>
    <dgm:pt modelId="{EF2DF7FF-91EE-4EF6-BBED-242AAC7D744C}" type="parTrans" cxnId="{D2A801F0-D1D8-4452-8AA8-E8FA03A2D933}">
      <dgm:prSet/>
      <dgm:spPr/>
      <dgm:t>
        <a:bodyPr/>
        <a:lstStyle/>
        <a:p>
          <a:endParaRPr lang="ru-RU" b="1"/>
        </a:p>
      </dgm:t>
    </dgm:pt>
    <dgm:pt modelId="{060531B3-71BF-4367-AD00-84B130BC3590}" type="sibTrans" cxnId="{D2A801F0-D1D8-4452-8AA8-E8FA03A2D933}">
      <dgm:prSet/>
      <dgm:spPr/>
      <dgm:t>
        <a:bodyPr/>
        <a:lstStyle/>
        <a:p>
          <a:endParaRPr lang="ru-RU" b="1"/>
        </a:p>
      </dgm:t>
    </dgm:pt>
    <dgm:pt modelId="{B74C2659-191D-4C95-82B2-0003C860A707}">
      <dgm:prSet phldrT="[Текст]"/>
      <dgm:spPr>
        <a:solidFill>
          <a:schemeClr val="accent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Технологические</a:t>
          </a:r>
          <a:endParaRPr lang="ru-RU" b="0" dirty="0">
            <a:solidFill>
              <a:schemeClr val="bg1"/>
            </a:solidFill>
          </a:endParaRPr>
        </a:p>
      </dgm:t>
    </dgm:pt>
    <dgm:pt modelId="{4E8C4A6C-12B0-4F91-980B-65CC804859C2}" type="parTrans" cxnId="{8319BA14-8E4E-40D4-B9F1-92AF2CE19D25}">
      <dgm:prSet/>
      <dgm:spPr/>
      <dgm:t>
        <a:bodyPr/>
        <a:lstStyle/>
        <a:p>
          <a:endParaRPr lang="ru-RU" b="1"/>
        </a:p>
      </dgm:t>
    </dgm:pt>
    <dgm:pt modelId="{1EA37287-3EA8-4917-976C-7DDAC91099C3}" type="sibTrans" cxnId="{8319BA14-8E4E-40D4-B9F1-92AF2CE19D25}">
      <dgm:prSet/>
      <dgm:spPr/>
      <dgm:t>
        <a:bodyPr/>
        <a:lstStyle/>
        <a:p>
          <a:endParaRPr lang="ru-RU" b="1"/>
        </a:p>
      </dgm:t>
    </dgm:pt>
    <dgm:pt modelId="{61C781C6-02B2-4C30-BA33-62878B065D52}">
      <dgm:prSet phldrT="[Текст]"/>
      <dgm:spPr>
        <a:solidFill>
          <a:schemeClr val="accent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Маркетинговые</a:t>
          </a:r>
          <a:endParaRPr lang="ru-RU" b="0" dirty="0">
            <a:solidFill>
              <a:schemeClr val="bg1"/>
            </a:solidFill>
          </a:endParaRPr>
        </a:p>
      </dgm:t>
    </dgm:pt>
    <dgm:pt modelId="{B06BF76B-3880-4570-A5F6-84B567BCB398}" type="parTrans" cxnId="{986CBE68-270F-4379-971B-FDBC2B2B975D}">
      <dgm:prSet/>
      <dgm:spPr/>
      <dgm:t>
        <a:bodyPr/>
        <a:lstStyle/>
        <a:p>
          <a:endParaRPr lang="ru-RU" b="1"/>
        </a:p>
      </dgm:t>
    </dgm:pt>
    <dgm:pt modelId="{D27970D7-E32B-4047-A290-CEB4C94433D8}" type="sibTrans" cxnId="{986CBE68-270F-4379-971B-FDBC2B2B975D}">
      <dgm:prSet/>
      <dgm:spPr/>
      <dgm:t>
        <a:bodyPr/>
        <a:lstStyle/>
        <a:p>
          <a:endParaRPr lang="ru-RU" b="1"/>
        </a:p>
      </dgm:t>
    </dgm:pt>
    <dgm:pt modelId="{80847750-01AB-48E6-9905-F691F0F5E77C}">
      <dgm:prSet phldrT="[Текст]"/>
      <dgm:spPr>
        <a:solidFill>
          <a:schemeClr val="accent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Организационные</a:t>
          </a:r>
          <a:endParaRPr lang="ru-RU" b="0" dirty="0">
            <a:solidFill>
              <a:schemeClr val="bg1"/>
            </a:solidFill>
          </a:endParaRPr>
        </a:p>
      </dgm:t>
    </dgm:pt>
    <dgm:pt modelId="{7BA9E470-D18B-49DC-8414-B784BC591FC5}" type="parTrans" cxnId="{C7D19B69-4DA2-4279-80D7-95D6DF2BDA59}">
      <dgm:prSet/>
      <dgm:spPr/>
      <dgm:t>
        <a:bodyPr/>
        <a:lstStyle/>
        <a:p>
          <a:endParaRPr lang="ru-RU" b="1"/>
        </a:p>
      </dgm:t>
    </dgm:pt>
    <dgm:pt modelId="{5C50F058-0C9E-455A-9101-60FE9DF457A6}" type="sibTrans" cxnId="{C7D19B69-4DA2-4279-80D7-95D6DF2BDA59}">
      <dgm:prSet/>
      <dgm:spPr/>
      <dgm:t>
        <a:bodyPr/>
        <a:lstStyle/>
        <a:p>
          <a:endParaRPr lang="ru-RU" b="1"/>
        </a:p>
      </dgm:t>
    </dgm:pt>
    <dgm:pt modelId="{E211C71F-8EA5-492A-8BEB-C075A2E53967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Управление</a:t>
          </a:r>
          <a:endParaRPr lang="ru-RU" b="0" dirty="0">
            <a:solidFill>
              <a:schemeClr val="tx1"/>
            </a:solidFill>
          </a:endParaRPr>
        </a:p>
      </dgm:t>
    </dgm:pt>
    <dgm:pt modelId="{9AE9C6A5-0C60-4CBA-94AA-0376BFF8E7FF}" type="parTrans" cxnId="{6B2CC5C4-3A7E-47D9-AE23-A8DD61D25952}">
      <dgm:prSet/>
      <dgm:spPr/>
      <dgm:t>
        <a:bodyPr/>
        <a:lstStyle/>
        <a:p>
          <a:endParaRPr lang="ru-RU" b="1"/>
        </a:p>
      </dgm:t>
    </dgm:pt>
    <dgm:pt modelId="{1D5BF3C1-7498-412D-8041-3C926D469E8D}" type="sibTrans" cxnId="{6B2CC5C4-3A7E-47D9-AE23-A8DD61D25952}">
      <dgm:prSet/>
      <dgm:spPr/>
      <dgm:t>
        <a:bodyPr/>
        <a:lstStyle/>
        <a:p>
          <a:endParaRPr lang="ru-RU" b="1"/>
        </a:p>
      </dgm:t>
    </dgm:pt>
    <dgm:pt modelId="{28F5E1B2-0F43-4D9B-A2F6-9BB94302C9B0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Дизайн-бюро</a:t>
          </a:r>
          <a:endParaRPr lang="ru-RU" b="0" dirty="0">
            <a:solidFill>
              <a:schemeClr val="tx1"/>
            </a:solidFill>
          </a:endParaRPr>
        </a:p>
      </dgm:t>
    </dgm:pt>
    <dgm:pt modelId="{E34196A5-9430-4F74-A36C-00493BBA6BE3}" type="parTrans" cxnId="{9C429E28-734C-42EC-81C8-9F65B2ABF6F9}">
      <dgm:prSet/>
      <dgm:spPr/>
      <dgm:t>
        <a:bodyPr/>
        <a:lstStyle/>
        <a:p>
          <a:endParaRPr lang="ru-RU" b="1"/>
        </a:p>
      </dgm:t>
    </dgm:pt>
    <dgm:pt modelId="{375A2BFD-CFDE-499F-80EA-7FF38AC04B00}" type="sibTrans" cxnId="{9C429E28-734C-42EC-81C8-9F65B2ABF6F9}">
      <dgm:prSet/>
      <dgm:spPr/>
      <dgm:t>
        <a:bodyPr/>
        <a:lstStyle/>
        <a:p>
          <a:endParaRPr lang="ru-RU" b="1"/>
        </a:p>
      </dgm:t>
    </dgm:pt>
    <dgm:pt modelId="{96E24B50-9A9C-4CEF-9893-6EBB36BF3363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Оборудование</a:t>
          </a:r>
          <a:endParaRPr lang="ru-RU" b="0" dirty="0">
            <a:solidFill>
              <a:schemeClr val="tx1"/>
            </a:solidFill>
          </a:endParaRPr>
        </a:p>
      </dgm:t>
    </dgm:pt>
    <dgm:pt modelId="{4964A308-5FAF-4B1A-993F-494944D56FDE}" type="parTrans" cxnId="{9D767806-F902-47F8-892B-B1D15DC3C1BC}">
      <dgm:prSet/>
      <dgm:spPr/>
      <dgm:t>
        <a:bodyPr/>
        <a:lstStyle/>
        <a:p>
          <a:endParaRPr lang="ru-RU" b="1"/>
        </a:p>
      </dgm:t>
    </dgm:pt>
    <dgm:pt modelId="{8D612632-D34F-46D1-BD57-0D4CA8FBB82C}" type="sibTrans" cxnId="{9D767806-F902-47F8-892B-B1D15DC3C1BC}">
      <dgm:prSet/>
      <dgm:spPr/>
      <dgm:t>
        <a:bodyPr/>
        <a:lstStyle/>
        <a:p>
          <a:endParaRPr lang="ru-RU" b="1"/>
        </a:p>
      </dgm:t>
    </dgm:pt>
    <dgm:pt modelId="{3FB09EE4-7776-4825-9DCA-213EF01E8437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Персонал</a:t>
          </a:r>
          <a:endParaRPr lang="ru-RU" b="0" dirty="0">
            <a:solidFill>
              <a:schemeClr val="tx1"/>
            </a:solidFill>
          </a:endParaRPr>
        </a:p>
      </dgm:t>
    </dgm:pt>
    <dgm:pt modelId="{C2B91A44-8EE4-4A4F-8E40-811B3BD78723}" type="parTrans" cxnId="{CE199B20-5731-408C-9E5F-F8F7DEC7493F}">
      <dgm:prSet/>
      <dgm:spPr/>
      <dgm:t>
        <a:bodyPr/>
        <a:lstStyle/>
        <a:p>
          <a:endParaRPr lang="ru-RU" b="1"/>
        </a:p>
      </dgm:t>
    </dgm:pt>
    <dgm:pt modelId="{161016A8-7CF8-4CED-94CF-97316D0B7EE9}" type="sibTrans" cxnId="{CE199B20-5731-408C-9E5F-F8F7DEC7493F}">
      <dgm:prSet/>
      <dgm:spPr/>
      <dgm:t>
        <a:bodyPr/>
        <a:lstStyle/>
        <a:p>
          <a:endParaRPr lang="ru-RU" b="1"/>
        </a:p>
      </dgm:t>
    </dgm:pt>
    <dgm:pt modelId="{F603935A-A7D1-47E2-88D6-869D6027A0D0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Аналитика</a:t>
          </a:r>
          <a:endParaRPr lang="ru-RU" b="0" dirty="0">
            <a:solidFill>
              <a:schemeClr val="tx1"/>
            </a:solidFill>
          </a:endParaRPr>
        </a:p>
      </dgm:t>
    </dgm:pt>
    <dgm:pt modelId="{847858F7-39F1-42B1-8946-1E79D3049E63}" type="parTrans" cxnId="{95E0EAD0-94F8-413E-B63E-696109449029}">
      <dgm:prSet/>
      <dgm:spPr/>
      <dgm:t>
        <a:bodyPr/>
        <a:lstStyle/>
        <a:p>
          <a:endParaRPr lang="ru-RU" b="1"/>
        </a:p>
      </dgm:t>
    </dgm:pt>
    <dgm:pt modelId="{0F4FE060-B2BF-4637-A73C-8BF1E2CE8C7B}" type="sibTrans" cxnId="{95E0EAD0-94F8-413E-B63E-696109449029}">
      <dgm:prSet/>
      <dgm:spPr/>
      <dgm:t>
        <a:bodyPr/>
        <a:lstStyle/>
        <a:p>
          <a:endParaRPr lang="ru-RU" b="1"/>
        </a:p>
      </dgm:t>
    </dgm:pt>
    <dgm:pt modelId="{9CE38E46-F22D-4ED0-B7A4-A27E9A26E3D4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endParaRPr lang="ru-RU" b="0" dirty="0">
            <a:solidFill>
              <a:schemeClr val="tx1"/>
            </a:solidFill>
          </a:endParaRPr>
        </a:p>
      </dgm:t>
    </dgm:pt>
    <dgm:pt modelId="{5005E317-CC1A-4C01-A208-2969F5A93D73}" type="parTrans" cxnId="{76F18483-C615-42FF-9C0C-5C0E040B83E5}">
      <dgm:prSet/>
      <dgm:spPr/>
      <dgm:t>
        <a:bodyPr/>
        <a:lstStyle/>
        <a:p>
          <a:endParaRPr lang="ru-RU" b="1"/>
        </a:p>
      </dgm:t>
    </dgm:pt>
    <dgm:pt modelId="{509C47C2-FEF6-48B7-9FF3-EC1A6C5BD094}" type="sibTrans" cxnId="{76F18483-C615-42FF-9C0C-5C0E040B83E5}">
      <dgm:prSet/>
      <dgm:spPr/>
      <dgm:t>
        <a:bodyPr/>
        <a:lstStyle/>
        <a:p>
          <a:endParaRPr lang="ru-RU" b="1"/>
        </a:p>
      </dgm:t>
    </dgm:pt>
    <dgm:pt modelId="{9BDB4545-23EE-4DB9-B95B-D6B20C8F9C6E}">
      <dgm:prSet phldrT="[Текст]"/>
      <dgm:spPr>
        <a:solidFill>
          <a:schemeClr val="accent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Информационные</a:t>
          </a:r>
          <a:endParaRPr lang="ru-RU" b="0" dirty="0">
            <a:solidFill>
              <a:schemeClr val="bg1"/>
            </a:solidFill>
          </a:endParaRPr>
        </a:p>
      </dgm:t>
    </dgm:pt>
    <dgm:pt modelId="{2F6ED204-7F9D-4550-A8D0-6B7782E4FA8E}" type="parTrans" cxnId="{B5F5E68A-9C9F-4638-9F56-9A3AC4AC7773}">
      <dgm:prSet/>
      <dgm:spPr/>
      <dgm:t>
        <a:bodyPr/>
        <a:lstStyle/>
        <a:p>
          <a:endParaRPr lang="ru-RU" b="1"/>
        </a:p>
      </dgm:t>
    </dgm:pt>
    <dgm:pt modelId="{64AB0F12-66EB-40CA-BF0A-8919D7AB81EC}" type="sibTrans" cxnId="{B5F5E68A-9C9F-4638-9F56-9A3AC4AC7773}">
      <dgm:prSet/>
      <dgm:spPr/>
      <dgm:t>
        <a:bodyPr/>
        <a:lstStyle/>
        <a:p>
          <a:endParaRPr lang="ru-RU" b="1"/>
        </a:p>
      </dgm:t>
    </dgm:pt>
    <dgm:pt modelId="{A7F18AC2-6E4F-482E-BE70-9F5743BC3254}">
      <dgm:prSet phldrT="[Текст]"/>
      <dgm:spPr>
        <a:solidFill>
          <a:srgbClr val="FFFFFF">
            <a:alpha val="69804"/>
          </a:srgbClr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Бухгалтерия</a:t>
          </a:r>
          <a:endParaRPr lang="ru-RU" b="0" dirty="0">
            <a:solidFill>
              <a:schemeClr val="tx1"/>
            </a:solidFill>
          </a:endParaRPr>
        </a:p>
      </dgm:t>
    </dgm:pt>
    <dgm:pt modelId="{21BC13C4-3E64-4C01-B86E-EAC537E9484E}" type="parTrans" cxnId="{F8A203E4-F474-4469-A37D-BEF5D61FDAC4}">
      <dgm:prSet/>
      <dgm:spPr/>
      <dgm:t>
        <a:bodyPr/>
        <a:lstStyle/>
        <a:p>
          <a:endParaRPr lang="ru-RU" b="1"/>
        </a:p>
      </dgm:t>
    </dgm:pt>
    <dgm:pt modelId="{991056CD-54D9-4792-BDAB-06E43D13833C}" type="sibTrans" cxnId="{F8A203E4-F474-4469-A37D-BEF5D61FDAC4}">
      <dgm:prSet/>
      <dgm:spPr/>
      <dgm:t>
        <a:bodyPr/>
        <a:lstStyle/>
        <a:p>
          <a:endParaRPr lang="ru-RU" b="1"/>
        </a:p>
      </dgm:t>
    </dgm:pt>
    <dgm:pt modelId="{C6E5C23B-BE49-40C8-ADEC-ED629AFC7906}">
      <dgm:prSet phldrT="[Текст]"/>
      <dgm:spPr>
        <a:solidFill>
          <a:srgbClr val="FFFFFF">
            <a:alpha val="69804"/>
          </a:srgbClr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Привлечение инвестиций</a:t>
          </a:r>
          <a:endParaRPr lang="ru-RU" b="0" dirty="0">
            <a:solidFill>
              <a:schemeClr val="tx1"/>
            </a:solidFill>
          </a:endParaRPr>
        </a:p>
      </dgm:t>
    </dgm:pt>
    <dgm:pt modelId="{483D57D6-D60C-4CD7-8869-475719311851}" type="parTrans" cxnId="{534E3611-439B-4FB1-8C9A-87C0D9C47CE4}">
      <dgm:prSet/>
      <dgm:spPr/>
      <dgm:t>
        <a:bodyPr/>
        <a:lstStyle/>
        <a:p>
          <a:endParaRPr lang="ru-RU" b="1"/>
        </a:p>
      </dgm:t>
    </dgm:pt>
    <dgm:pt modelId="{599E1335-CE7B-4EEC-9701-E5D7565DCA3F}" type="sibTrans" cxnId="{534E3611-439B-4FB1-8C9A-87C0D9C47CE4}">
      <dgm:prSet/>
      <dgm:spPr/>
      <dgm:t>
        <a:bodyPr/>
        <a:lstStyle/>
        <a:p>
          <a:endParaRPr lang="ru-RU" b="1"/>
        </a:p>
      </dgm:t>
    </dgm:pt>
    <dgm:pt modelId="{ACABEE23-4049-412E-B4DA-056259893E92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Продвижение</a:t>
          </a:r>
          <a:endParaRPr lang="ru-RU" b="0" dirty="0">
            <a:solidFill>
              <a:schemeClr val="tx1"/>
            </a:solidFill>
          </a:endParaRPr>
        </a:p>
      </dgm:t>
    </dgm:pt>
    <dgm:pt modelId="{BAC08CBA-D840-46C1-94FD-0FB6BA5DAE27}" type="parTrans" cxnId="{788FA1CF-3DD8-4DF9-A296-0F1F319D6690}">
      <dgm:prSet/>
      <dgm:spPr/>
      <dgm:t>
        <a:bodyPr/>
        <a:lstStyle/>
        <a:p>
          <a:endParaRPr lang="ru-RU" b="1"/>
        </a:p>
      </dgm:t>
    </dgm:pt>
    <dgm:pt modelId="{9B3BA531-AC0C-4BD6-9C30-BDFB3A48EDB9}" type="sibTrans" cxnId="{788FA1CF-3DD8-4DF9-A296-0F1F319D6690}">
      <dgm:prSet/>
      <dgm:spPr/>
      <dgm:t>
        <a:bodyPr/>
        <a:lstStyle/>
        <a:p>
          <a:endParaRPr lang="ru-RU" b="1"/>
        </a:p>
      </dgm:t>
    </dgm:pt>
    <dgm:pt modelId="{853FD055-AB8D-40B7-A697-E3438AE1F386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Исследования</a:t>
          </a:r>
          <a:endParaRPr lang="ru-RU" b="0" dirty="0">
            <a:solidFill>
              <a:schemeClr val="tx1"/>
            </a:solidFill>
          </a:endParaRPr>
        </a:p>
      </dgm:t>
    </dgm:pt>
    <dgm:pt modelId="{A4A84484-C221-40AA-877E-69F092E0AB70}" type="parTrans" cxnId="{89D5D79A-B405-4625-A2B3-4A6D01CA3E25}">
      <dgm:prSet/>
      <dgm:spPr/>
      <dgm:t>
        <a:bodyPr/>
        <a:lstStyle/>
        <a:p>
          <a:endParaRPr lang="ru-RU" b="1"/>
        </a:p>
      </dgm:t>
    </dgm:pt>
    <dgm:pt modelId="{A6C8C663-8CF9-4471-A5CF-2243EEBEF2E7}" type="sibTrans" cxnId="{89D5D79A-B405-4625-A2B3-4A6D01CA3E25}">
      <dgm:prSet/>
      <dgm:spPr/>
      <dgm:t>
        <a:bodyPr/>
        <a:lstStyle/>
        <a:p>
          <a:endParaRPr lang="ru-RU" b="1"/>
        </a:p>
      </dgm:t>
    </dgm:pt>
    <dgm:pt modelId="{AF158E40-550C-4700-817A-036989ECC042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Лицензирование, сертификация</a:t>
          </a:r>
          <a:endParaRPr lang="ru-RU" b="0" dirty="0">
            <a:solidFill>
              <a:schemeClr val="tx1"/>
            </a:solidFill>
          </a:endParaRPr>
        </a:p>
      </dgm:t>
    </dgm:pt>
    <dgm:pt modelId="{0652BF6D-2C09-4F18-81DA-9EE9789CD2A7}" type="parTrans" cxnId="{C406F11E-BED7-4032-AD85-7FC959BB27AD}">
      <dgm:prSet/>
      <dgm:spPr/>
      <dgm:t>
        <a:bodyPr/>
        <a:lstStyle/>
        <a:p>
          <a:endParaRPr lang="ru-RU" b="1"/>
        </a:p>
      </dgm:t>
    </dgm:pt>
    <dgm:pt modelId="{938B6F3C-F356-4F18-AE3E-44F10AE078D5}" type="sibTrans" cxnId="{C406F11E-BED7-4032-AD85-7FC959BB27AD}">
      <dgm:prSet/>
      <dgm:spPr/>
      <dgm:t>
        <a:bodyPr/>
        <a:lstStyle/>
        <a:p>
          <a:endParaRPr lang="ru-RU" b="1"/>
        </a:p>
      </dgm:t>
    </dgm:pt>
    <dgm:pt modelId="{3BB43F73-DE8E-4F1B-9804-9C92BCA51EB5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Защита интеллектуальной собственности</a:t>
          </a:r>
          <a:endParaRPr lang="ru-RU" b="0" dirty="0">
            <a:solidFill>
              <a:schemeClr val="tx1"/>
            </a:solidFill>
          </a:endParaRPr>
        </a:p>
      </dgm:t>
    </dgm:pt>
    <dgm:pt modelId="{F8A90E8E-1AEB-4EC8-A36A-C809AB7A1A3E}" type="parTrans" cxnId="{C3DFB479-2F8B-4E01-93A1-2B75FEC0DDFA}">
      <dgm:prSet/>
      <dgm:spPr/>
      <dgm:t>
        <a:bodyPr/>
        <a:lstStyle/>
        <a:p>
          <a:endParaRPr lang="ru-RU" b="1"/>
        </a:p>
      </dgm:t>
    </dgm:pt>
    <dgm:pt modelId="{095993D0-0594-463B-A408-B9DEC5871BC6}" type="sibTrans" cxnId="{C3DFB479-2F8B-4E01-93A1-2B75FEC0DDFA}">
      <dgm:prSet/>
      <dgm:spPr/>
      <dgm:t>
        <a:bodyPr/>
        <a:lstStyle/>
        <a:p>
          <a:endParaRPr lang="ru-RU" b="1"/>
        </a:p>
      </dgm:t>
    </dgm:pt>
    <dgm:pt modelId="{F3E943E5-190E-4553-9359-3B630C86AFFC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Экспертиза и прогнозирование</a:t>
          </a:r>
          <a:endParaRPr lang="ru-RU" b="0" dirty="0">
            <a:solidFill>
              <a:schemeClr val="tx1"/>
            </a:solidFill>
          </a:endParaRPr>
        </a:p>
      </dgm:t>
    </dgm:pt>
    <dgm:pt modelId="{6FB0ED3B-92AF-4D22-B3DC-34718C001725}" type="parTrans" cxnId="{B5F5475F-0E99-4A9F-AEB1-A36F89582908}">
      <dgm:prSet/>
      <dgm:spPr/>
      <dgm:t>
        <a:bodyPr/>
        <a:lstStyle/>
        <a:p>
          <a:endParaRPr lang="ru-RU" b="1"/>
        </a:p>
      </dgm:t>
    </dgm:pt>
    <dgm:pt modelId="{83ADF109-39F8-44BD-9E6F-C4D7D0A0DF62}" type="sibTrans" cxnId="{B5F5475F-0E99-4A9F-AEB1-A36F89582908}">
      <dgm:prSet/>
      <dgm:spPr/>
      <dgm:t>
        <a:bodyPr/>
        <a:lstStyle/>
        <a:p>
          <a:endParaRPr lang="ru-RU" b="1"/>
        </a:p>
      </dgm:t>
    </dgm:pt>
    <dgm:pt modelId="{54AF91DA-9619-4B00-981C-9598D204A542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Электронные базы знаний</a:t>
          </a:r>
          <a:endParaRPr lang="ru-RU" b="0" dirty="0">
            <a:solidFill>
              <a:schemeClr val="tx1"/>
            </a:solidFill>
          </a:endParaRPr>
        </a:p>
      </dgm:t>
    </dgm:pt>
    <dgm:pt modelId="{7EDAE675-1FFE-4D18-B506-EA8DD4B07CFC}" type="parTrans" cxnId="{3058271E-9399-4723-BF98-90D5756C5121}">
      <dgm:prSet/>
      <dgm:spPr/>
      <dgm:t>
        <a:bodyPr/>
        <a:lstStyle/>
        <a:p>
          <a:endParaRPr lang="ru-RU" b="1"/>
        </a:p>
      </dgm:t>
    </dgm:pt>
    <dgm:pt modelId="{559C73B4-0C6F-4D9F-B473-4872A8420961}" type="sibTrans" cxnId="{3058271E-9399-4723-BF98-90D5756C5121}">
      <dgm:prSet/>
      <dgm:spPr/>
      <dgm:t>
        <a:bodyPr/>
        <a:lstStyle/>
        <a:p>
          <a:endParaRPr lang="ru-RU" b="1"/>
        </a:p>
      </dgm:t>
    </dgm:pt>
    <dgm:pt modelId="{FEB35E57-C9F7-46FC-AD54-72652490ED7D}">
      <dgm:prSet phldrT="[Текст]"/>
      <dgm:spPr>
        <a:solidFill>
          <a:srgbClr val="FFFFFF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Стратегия</a:t>
          </a:r>
          <a:endParaRPr lang="ru-RU" b="0" dirty="0">
            <a:solidFill>
              <a:schemeClr val="tx1"/>
            </a:solidFill>
          </a:endParaRPr>
        </a:p>
      </dgm:t>
    </dgm:pt>
    <dgm:pt modelId="{399C08EC-7925-44C7-AFBB-3A4299761DEC}" type="parTrans" cxnId="{0A749399-C06A-4281-B058-7E397D5D5E7A}">
      <dgm:prSet/>
      <dgm:spPr/>
      <dgm:t>
        <a:bodyPr/>
        <a:lstStyle/>
        <a:p>
          <a:endParaRPr lang="ru-RU" b="1"/>
        </a:p>
      </dgm:t>
    </dgm:pt>
    <dgm:pt modelId="{80CEB0F7-363A-4487-B896-FC82BB0C3B8C}" type="sibTrans" cxnId="{0A749399-C06A-4281-B058-7E397D5D5E7A}">
      <dgm:prSet/>
      <dgm:spPr/>
      <dgm:t>
        <a:bodyPr/>
        <a:lstStyle/>
        <a:p>
          <a:endParaRPr lang="ru-RU" b="1"/>
        </a:p>
      </dgm:t>
    </dgm:pt>
    <dgm:pt modelId="{9876B9E3-1B8D-4468-9C2E-5E83C75D0BD2}" type="pres">
      <dgm:prSet presAssocID="{21E0E361-D378-4623-9114-3FBECE798DF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7F4EE1-7FAE-48BE-80DB-E3DB11F842AF}" type="pres">
      <dgm:prSet presAssocID="{6F9028C4-13FC-4A4E-94EB-8BC76B4006D4}" presName="compNode" presStyleCnt="0"/>
      <dgm:spPr/>
    </dgm:pt>
    <dgm:pt modelId="{3C0F3F5F-D058-4E8D-8AD7-417A2E6E2CC1}" type="pres">
      <dgm:prSet presAssocID="{6F9028C4-13FC-4A4E-94EB-8BC76B4006D4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DA24D-8337-41D1-90F2-A72FAAACF498}" type="pres">
      <dgm:prSet presAssocID="{6F9028C4-13FC-4A4E-94EB-8BC76B4006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FB465-33F6-456E-8ACD-DBDADE4C323F}" type="pres">
      <dgm:prSet presAssocID="{6F9028C4-13FC-4A4E-94EB-8BC76B4006D4}" presName="parentRect" presStyleLbl="alignNode1" presStyleIdx="0" presStyleCnt="6" custScaleX="121000" custScaleY="121000"/>
      <dgm:spPr/>
      <dgm:t>
        <a:bodyPr/>
        <a:lstStyle/>
        <a:p>
          <a:endParaRPr lang="ru-RU"/>
        </a:p>
      </dgm:t>
    </dgm:pt>
    <dgm:pt modelId="{6DACF9FC-E8C0-4DBB-B941-49F58FE87CAF}" type="pres">
      <dgm:prSet presAssocID="{6F9028C4-13FC-4A4E-94EB-8BC76B4006D4}" presName="adorn" presStyleLbl="fgAccFollowNode1" presStyleIdx="0" presStyleCnt="6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897928-B3DF-407A-8FA7-143973D94129}" type="pres">
      <dgm:prSet presAssocID="{1E0A5382-1F38-4441-8C2B-1FBA0F2EC5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66D0FB-4543-487E-B94C-A36BC594AE8A}" type="pres">
      <dgm:prSet presAssocID="{61C781C6-02B2-4C30-BA33-62878B065D52}" presName="compNode" presStyleCnt="0"/>
      <dgm:spPr/>
    </dgm:pt>
    <dgm:pt modelId="{D5BA1D62-A6C3-4E89-A3F4-8287750FDFD0}" type="pres">
      <dgm:prSet presAssocID="{61C781C6-02B2-4C30-BA33-62878B065D52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2BAB-F56D-4FCF-AD05-4BE6AE318994}" type="pres">
      <dgm:prSet presAssocID="{61C781C6-02B2-4C30-BA33-62878B065D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9B40C-FCB3-49AB-B91D-161C8409DE7C}" type="pres">
      <dgm:prSet presAssocID="{61C781C6-02B2-4C30-BA33-62878B065D52}" presName="parentRect" presStyleLbl="alignNode1" presStyleIdx="1" presStyleCnt="6" custScaleX="121000" custScaleY="121000"/>
      <dgm:spPr/>
      <dgm:t>
        <a:bodyPr/>
        <a:lstStyle/>
        <a:p>
          <a:endParaRPr lang="ru-RU"/>
        </a:p>
      </dgm:t>
    </dgm:pt>
    <dgm:pt modelId="{415AEBA0-BC2E-4BF3-9F2D-43DAB85359F7}" type="pres">
      <dgm:prSet presAssocID="{61C781C6-02B2-4C30-BA33-62878B065D52}" presName="adorn" presStyleLbl="fgAccFollowNode1" presStyleIdx="1" presStyleCnt="6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9AFCB5-2122-44C3-9628-3F1F0F7E8126}" type="pres">
      <dgm:prSet presAssocID="{D27970D7-E32B-4047-A290-CEB4C94433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396266-48E6-4947-A9BC-397CA153EEAA}" type="pres">
      <dgm:prSet presAssocID="{EDF46E1A-700B-4672-AAEB-1B9D6E6444C0}" presName="compNode" presStyleCnt="0"/>
      <dgm:spPr/>
    </dgm:pt>
    <dgm:pt modelId="{57400A95-1292-45C6-8CB9-BD75684E7305}" type="pres">
      <dgm:prSet presAssocID="{EDF46E1A-700B-4672-AAEB-1B9D6E6444C0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B7248-7F5B-4F29-9C31-D5F0E5AB8804}" type="pres">
      <dgm:prSet presAssocID="{EDF46E1A-700B-4672-AAEB-1B9D6E6444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1BF71-18EC-4825-95C1-72D0640F600F}" type="pres">
      <dgm:prSet presAssocID="{EDF46E1A-700B-4672-AAEB-1B9D6E6444C0}" presName="parentRect" presStyleLbl="alignNode1" presStyleIdx="2" presStyleCnt="6" custScaleX="121000" custScaleY="121000"/>
      <dgm:spPr/>
      <dgm:t>
        <a:bodyPr/>
        <a:lstStyle/>
        <a:p>
          <a:endParaRPr lang="ru-RU"/>
        </a:p>
      </dgm:t>
    </dgm:pt>
    <dgm:pt modelId="{0F62B9CB-A2F6-4D62-9D5F-9C382D78B9FC}" type="pres">
      <dgm:prSet presAssocID="{EDF46E1A-700B-4672-AAEB-1B9D6E6444C0}" presName="adorn" presStyleLbl="fgAccFollowNode1" presStyleIdx="2" presStyleCnt="6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15A6F9-BA98-414E-88DB-D7EB7DD1FA78}" type="pres">
      <dgm:prSet presAssocID="{060531B3-71BF-4367-AD00-84B130BC35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5EA465-7F3B-44B5-9FD0-3E4F4F7B836F}" type="pres">
      <dgm:prSet presAssocID="{B74C2659-191D-4C95-82B2-0003C860A707}" presName="compNode" presStyleCnt="0"/>
      <dgm:spPr/>
    </dgm:pt>
    <dgm:pt modelId="{4BB62340-C8D3-479D-AAE8-0055972F65CC}" type="pres">
      <dgm:prSet presAssocID="{B74C2659-191D-4C95-82B2-0003C860A707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B463A-D8CC-4C88-9EBA-C2952B0F075F}" type="pres">
      <dgm:prSet presAssocID="{B74C2659-191D-4C95-82B2-0003C860A7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1AA6C-6304-4A6B-9621-4C2EDA23BD02}" type="pres">
      <dgm:prSet presAssocID="{B74C2659-191D-4C95-82B2-0003C860A707}" presName="parentRect" presStyleLbl="alignNode1" presStyleIdx="3" presStyleCnt="6" custScaleX="121000" custScaleY="121000"/>
      <dgm:spPr/>
      <dgm:t>
        <a:bodyPr/>
        <a:lstStyle/>
        <a:p>
          <a:endParaRPr lang="ru-RU"/>
        </a:p>
      </dgm:t>
    </dgm:pt>
    <dgm:pt modelId="{3C9CC0B7-D1EB-4FEC-B359-730E6EA9F972}" type="pres">
      <dgm:prSet presAssocID="{B74C2659-191D-4C95-82B2-0003C860A707}" presName="adorn" presStyleLbl="fgAccFollowNode1" presStyleIdx="3" presStyleCnt="6"/>
      <dgm:spPr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87B14A-2923-456B-B065-29B47539AD64}" type="pres">
      <dgm:prSet presAssocID="{1EA37287-3EA8-4917-976C-7DDAC91099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8AF88F-08DD-4855-8C36-1CA495E8611A}" type="pres">
      <dgm:prSet presAssocID="{80847750-01AB-48E6-9905-F691F0F5E77C}" presName="compNode" presStyleCnt="0"/>
      <dgm:spPr/>
    </dgm:pt>
    <dgm:pt modelId="{8CF18976-7667-4FCD-9E07-4A55084CBAB1}" type="pres">
      <dgm:prSet presAssocID="{80847750-01AB-48E6-9905-F691F0F5E77C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64EF2-5731-43F6-8AEE-92C9743120CD}" type="pres">
      <dgm:prSet presAssocID="{80847750-01AB-48E6-9905-F691F0F5E7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54AC-BBF1-4DBA-9B56-770B541046D7}" type="pres">
      <dgm:prSet presAssocID="{80847750-01AB-48E6-9905-F691F0F5E77C}" presName="parentRect" presStyleLbl="alignNode1" presStyleIdx="4" presStyleCnt="6" custScaleX="121000" custScaleY="121000"/>
      <dgm:spPr/>
      <dgm:t>
        <a:bodyPr/>
        <a:lstStyle/>
        <a:p>
          <a:endParaRPr lang="ru-RU"/>
        </a:p>
      </dgm:t>
    </dgm:pt>
    <dgm:pt modelId="{00D3DB7F-D21D-40D7-81D1-EB314A035DAD}" type="pres">
      <dgm:prSet presAssocID="{80847750-01AB-48E6-9905-F691F0F5E77C}" presName="adorn" presStyleLbl="fgAccFollowNode1" presStyleIdx="4" presStyleCnt="6"/>
      <dgm:spPr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1AB952-735D-4FC4-A19B-6B65C9B48B42}" type="pres">
      <dgm:prSet presAssocID="{5C50F058-0C9E-455A-9101-60FE9DF457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446CC1-95C5-4AEF-8517-85A42E3B063E}" type="pres">
      <dgm:prSet presAssocID="{9BDB4545-23EE-4DB9-B95B-D6B20C8F9C6E}" presName="compNode" presStyleCnt="0"/>
      <dgm:spPr/>
    </dgm:pt>
    <dgm:pt modelId="{A0F967EA-8296-43D9-8128-DB21170A7092}" type="pres">
      <dgm:prSet presAssocID="{9BDB4545-23EE-4DB9-B95B-D6B20C8F9C6E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F2A4-9F79-4CD8-9D31-AC2B8CDB5C01}" type="pres">
      <dgm:prSet presAssocID="{9BDB4545-23EE-4DB9-B95B-D6B20C8F9C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C447C-9F75-469A-9D5B-89FEA87791C7}" type="pres">
      <dgm:prSet presAssocID="{9BDB4545-23EE-4DB9-B95B-D6B20C8F9C6E}" presName="parentRect" presStyleLbl="alignNode1" presStyleIdx="5" presStyleCnt="6" custScaleX="121000" custScaleY="121000"/>
      <dgm:spPr/>
      <dgm:t>
        <a:bodyPr/>
        <a:lstStyle/>
        <a:p>
          <a:endParaRPr lang="ru-RU"/>
        </a:p>
      </dgm:t>
    </dgm:pt>
    <dgm:pt modelId="{A3D5C617-FF5C-4F8D-B886-8FE52C4F01E9}" type="pres">
      <dgm:prSet presAssocID="{9BDB4545-23EE-4DB9-B95B-D6B20C8F9C6E}" presName="adorn" presStyleLbl="fgAccFollowNode1" presStyleIdx="5" presStyleCnt="6"/>
      <dgm:spPr>
        <a:blipFill rotWithShape="0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7D19B69-4DA2-4279-80D7-95D6DF2BDA59}" srcId="{21E0E361-D378-4623-9114-3FBECE798DF7}" destId="{80847750-01AB-48E6-9905-F691F0F5E77C}" srcOrd="4" destOrd="0" parTransId="{7BA9E470-D18B-49DC-8414-B784BC591FC5}" sibTransId="{5C50F058-0C9E-455A-9101-60FE9DF457A6}"/>
    <dgm:cxn modelId="{7D2B847A-1510-48F4-8712-A994F034C3F9}" srcId="{6F9028C4-13FC-4A4E-94EB-8BC76B4006D4}" destId="{0B918FD6-7E8F-402C-A63E-C55E94DA768B}" srcOrd="0" destOrd="0" parTransId="{DA1EF5D0-3F69-4C72-A819-33F4401E5B9E}" sibTransId="{899B99D7-302F-4682-88D1-E2F27D5B8A87}"/>
    <dgm:cxn modelId="{0D46EA2E-38C0-4588-B06E-EF62E483A6CE}" type="presOf" srcId="{1EA37287-3EA8-4917-976C-7DDAC91099C3}" destId="{FD87B14A-2923-456B-B065-29B47539AD64}" srcOrd="0" destOrd="0" presId="urn:microsoft.com/office/officeart/2005/8/layout/bList2#1"/>
    <dgm:cxn modelId="{AB440618-93D9-4FF9-8126-9665B076D6D8}" type="presOf" srcId="{21E0E361-D378-4623-9114-3FBECE798DF7}" destId="{9876B9E3-1B8D-4468-9C2E-5E83C75D0BD2}" srcOrd="0" destOrd="0" presId="urn:microsoft.com/office/officeart/2005/8/layout/bList2#1"/>
    <dgm:cxn modelId="{FF65D62C-DAA6-492D-9BB1-EA4BD2564C78}" type="presOf" srcId="{EDF46E1A-700B-4672-AAEB-1B9D6E6444C0}" destId="{6F0B7248-7F5B-4F29-9C31-D5F0E5AB8804}" srcOrd="0" destOrd="0" presId="urn:microsoft.com/office/officeart/2005/8/layout/bList2#1"/>
    <dgm:cxn modelId="{5767FB1C-3430-4A21-A614-11520A733156}" type="presOf" srcId="{80847750-01AB-48E6-9905-F691F0F5E77C}" destId="{9AB154AC-BBF1-4DBA-9B56-770B541046D7}" srcOrd="1" destOrd="0" presId="urn:microsoft.com/office/officeart/2005/8/layout/bList2#1"/>
    <dgm:cxn modelId="{788FA1CF-3DD8-4DF9-A296-0F1F319D6690}" srcId="{61C781C6-02B2-4C30-BA33-62878B065D52}" destId="{ACABEE23-4049-412E-B4DA-056259893E92}" srcOrd="0" destOrd="0" parTransId="{BAC08CBA-D840-46C1-94FD-0FB6BA5DAE27}" sibTransId="{9B3BA531-AC0C-4BD6-9C30-BDFB3A48EDB9}"/>
    <dgm:cxn modelId="{C3DFB479-2F8B-4E01-93A1-2B75FEC0DDFA}" srcId="{6F9028C4-13FC-4A4E-94EB-8BC76B4006D4}" destId="{3BB43F73-DE8E-4F1B-9804-9C92BCA51EB5}" srcOrd="2" destOrd="0" parTransId="{F8A90E8E-1AEB-4EC8-A36A-C809AB7A1A3E}" sibTransId="{095993D0-0594-463B-A408-B9DEC5871BC6}"/>
    <dgm:cxn modelId="{7FCEF53D-8EFD-4C5C-8507-375C5DF89B15}" type="presOf" srcId="{9BDB4545-23EE-4DB9-B95B-D6B20C8F9C6E}" destId="{EC2C447C-9F75-469A-9D5B-89FEA87791C7}" srcOrd="1" destOrd="0" presId="urn:microsoft.com/office/officeart/2005/8/layout/bList2#1"/>
    <dgm:cxn modelId="{534E3611-439B-4FB1-8C9A-87C0D9C47CE4}" srcId="{EDF46E1A-700B-4672-AAEB-1B9D6E6444C0}" destId="{C6E5C23B-BE49-40C8-ADEC-ED629AFC7906}" srcOrd="1" destOrd="0" parTransId="{483D57D6-D60C-4CD7-8869-475719311851}" sibTransId="{599E1335-CE7B-4EEC-9701-E5D7565DCA3F}"/>
    <dgm:cxn modelId="{D2B6D1C9-AB91-4C17-84CD-E9EFB92E696F}" type="presOf" srcId="{54AF91DA-9619-4B00-981C-9598D204A542}" destId="{A0F967EA-8296-43D9-8128-DB21170A7092}" srcOrd="0" destOrd="1" presId="urn:microsoft.com/office/officeart/2005/8/layout/bList2#1"/>
    <dgm:cxn modelId="{591549CE-8A11-4DE7-9161-BAFCDBBE0DA4}" type="presOf" srcId="{80847750-01AB-48E6-9905-F691F0F5E77C}" destId="{52964EF2-5731-43F6-8AEE-92C9743120CD}" srcOrd="0" destOrd="0" presId="urn:microsoft.com/office/officeart/2005/8/layout/bList2#1"/>
    <dgm:cxn modelId="{3058271E-9399-4723-BF98-90D5756C5121}" srcId="{9BDB4545-23EE-4DB9-B95B-D6B20C8F9C6E}" destId="{54AF91DA-9619-4B00-981C-9598D204A542}" srcOrd="1" destOrd="0" parTransId="{7EDAE675-1FFE-4D18-B506-EA8DD4B07CFC}" sibTransId="{559C73B4-0C6F-4D9F-B473-4872A8420961}"/>
    <dgm:cxn modelId="{F8C8390A-D3BB-4B37-B9DF-AD631D5CEA55}" type="presOf" srcId="{6F9028C4-13FC-4A4E-94EB-8BC76B4006D4}" destId="{B21FB465-33F6-456E-8ACD-DBDADE4C323F}" srcOrd="1" destOrd="0" presId="urn:microsoft.com/office/officeart/2005/8/layout/bList2#1"/>
    <dgm:cxn modelId="{7DCC7B1C-FA7A-4C5B-89DF-FE0D9D5D8B0B}" type="presOf" srcId="{61C781C6-02B2-4C30-BA33-62878B065D52}" destId="{C0C9B40C-FCB3-49AB-B91D-161C8409DE7C}" srcOrd="1" destOrd="0" presId="urn:microsoft.com/office/officeart/2005/8/layout/bList2#1"/>
    <dgm:cxn modelId="{8D1DFD81-EB37-4F08-B6C7-6BD358DDB36C}" type="presOf" srcId="{96E24B50-9A9C-4CEF-9893-6EBB36BF3363}" destId="{4BB62340-C8D3-479D-AAE8-0055972F65CC}" srcOrd="0" destOrd="1" presId="urn:microsoft.com/office/officeart/2005/8/layout/bList2#1"/>
    <dgm:cxn modelId="{95E0EAD0-94F8-413E-B63E-696109449029}" srcId="{9BDB4545-23EE-4DB9-B95B-D6B20C8F9C6E}" destId="{F603935A-A7D1-47E2-88D6-869D6027A0D0}" srcOrd="0" destOrd="0" parTransId="{847858F7-39F1-42B1-8946-1E79D3049E63}" sibTransId="{0F4FE060-B2BF-4637-A73C-8BF1E2CE8C7B}"/>
    <dgm:cxn modelId="{33BD6723-DA6D-455F-A617-6A84C8A07CF9}" type="presOf" srcId="{9BDB4545-23EE-4DB9-B95B-D6B20C8F9C6E}" destId="{5095F2A4-9F79-4CD8-9D31-AC2B8CDB5C01}" srcOrd="0" destOrd="0" presId="urn:microsoft.com/office/officeart/2005/8/layout/bList2#1"/>
    <dgm:cxn modelId="{EDEBB27A-6E85-4D8E-91F6-112AA19E6777}" type="presOf" srcId="{FEB35E57-C9F7-46FC-AD54-72652490ED7D}" destId="{8CF18976-7667-4FCD-9E07-4A55084CBAB1}" srcOrd="0" destOrd="1" presId="urn:microsoft.com/office/officeart/2005/8/layout/bList2#1"/>
    <dgm:cxn modelId="{B95DA6CC-7DF5-41CF-BF7D-5D9FCC0DF158}" type="presOf" srcId="{28F5E1B2-0F43-4D9B-A2F6-9BB94302C9B0}" destId="{4BB62340-C8D3-479D-AAE8-0055972F65CC}" srcOrd="0" destOrd="0" presId="urn:microsoft.com/office/officeart/2005/8/layout/bList2#1"/>
    <dgm:cxn modelId="{E5F38776-C01F-4722-BF32-E3BC4325E7F1}" type="presOf" srcId="{B74C2659-191D-4C95-82B2-0003C860A707}" destId="{A681AA6C-6304-4A6B-9621-4C2EDA23BD02}" srcOrd="1" destOrd="0" presId="urn:microsoft.com/office/officeart/2005/8/layout/bList2#1"/>
    <dgm:cxn modelId="{9D767806-F902-47F8-892B-B1D15DC3C1BC}" srcId="{B74C2659-191D-4C95-82B2-0003C860A707}" destId="{96E24B50-9A9C-4CEF-9893-6EBB36BF3363}" srcOrd="1" destOrd="0" parTransId="{4964A308-5FAF-4B1A-993F-494944D56FDE}" sibTransId="{8D612632-D34F-46D1-BD57-0D4CA8FBB82C}"/>
    <dgm:cxn modelId="{0F8DBACC-D4E3-4769-9A38-E0834122EA5E}" type="presOf" srcId="{853FD055-AB8D-40B7-A697-E3438AE1F386}" destId="{D5BA1D62-A6C3-4E89-A3F4-8287750FDFD0}" srcOrd="0" destOrd="1" presId="urn:microsoft.com/office/officeart/2005/8/layout/bList2#1"/>
    <dgm:cxn modelId="{208B3814-4B51-4F14-B5FA-C3C599FC88A4}" type="presOf" srcId="{3FB09EE4-7776-4825-9DCA-213EF01E8437}" destId="{8CF18976-7667-4FCD-9E07-4A55084CBAB1}" srcOrd="0" destOrd="2" presId="urn:microsoft.com/office/officeart/2005/8/layout/bList2#1"/>
    <dgm:cxn modelId="{7886AA53-ED8E-485F-B4E2-88FF306A3A57}" type="presOf" srcId="{61C781C6-02B2-4C30-BA33-62878B065D52}" destId="{0D432BAB-F56D-4FCF-AD05-4BE6AE318994}" srcOrd="0" destOrd="0" presId="urn:microsoft.com/office/officeart/2005/8/layout/bList2#1"/>
    <dgm:cxn modelId="{C406F11E-BED7-4032-AD85-7FC959BB27AD}" srcId="{6F9028C4-13FC-4A4E-94EB-8BC76B4006D4}" destId="{AF158E40-550C-4700-817A-036989ECC042}" srcOrd="1" destOrd="0" parTransId="{0652BF6D-2C09-4F18-81DA-9EE9789CD2A7}" sibTransId="{938B6F3C-F356-4F18-AE3E-44F10AE078D5}"/>
    <dgm:cxn modelId="{BD4A4562-0853-4A76-8943-B86287CAE8F7}" type="presOf" srcId="{C6E5C23B-BE49-40C8-ADEC-ED629AFC7906}" destId="{57400A95-1292-45C6-8CB9-BD75684E7305}" srcOrd="0" destOrd="1" presId="urn:microsoft.com/office/officeart/2005/8/layout/bList2#1"/>
    <dgm:cxn modelId="{8D6339D9-222F-4A06-8106-FA5576FE2DD2}" type="presOf" srcId="{A7F18AC2-6E4F-482E-BE70-9F5743BC3254}" destId="{57400A95-1292-45C6-8CB9-BD75684E7305}" srcOrd="0" destOrd="0" presId="urn:microsoft.com/office/officeart/2005/8/layout/bList2#1"/>
    <dgm:cxn modelId="{D2A801F0-D1D8-4452-8AA8-E8FA03A2D933}" srcId="{21E0E361-D378-4623-9114-3FBECE798DF7}" destId="{EDF46E1A-700B-4672-AAEB-1B9D6E6444C0}" srcOrd="2" destOrd="0" parTransId="{EF2DF7FF-91EE-4EF6-BBED-242AAC7D744C}" sibTransId="{060531B3-71BF-4367-AD00-84B130BC3590}"/>
    <dgm:cxn modelId="{14284B0B-23F9-473A-B8D0-4995DFEB846F}" type="presOf" srcId="{3BB43F73-DE8E-4F1B-9804-9C92BCA51EB5}" destId="{3C0F3F5F-D058-4E8D-8AD7-417A2E6E2CC1}" srcOrd="0" destOrd="2" presId="urn:microsoft.com/office/officeart/2005/8/layout/bList2#1"/>
    <dgm:cxn modelId="{D5217009-7491-4941-AE77-C59EC01F276C}" type="presOf" srcId="{ACABEE23-4049-412E-B4DA-056259893E92}" destId="{D5BA1D62-A6C3-4E89-A3F4-8287750FDFD0}" srcOrd="0" destOrd="0" presId="urn:microsoft.com/office/officeart/2005/8/layout/bList2#1"/>
    <dgm:cxn modelId="{AD4E1374-6568-458C-9CBD-E18FD5B6DE7D}" type="presOf" srcId="{F603935A-A7D1-47E2-88D6-869D6027A0D0}" destId="{A0F967EA-8296-43D9-8128-DB21170A7092}" srcOrd="0" destOrd="0" presId="urn:microsoft.com/office/officeart/2005/8/layout/bList2#1"/>
    <dgm:cxn modelId="{986CBE68-270F-4379-971B-FDBC2B2B975D}" srcId="{21E0E361-D378-4623-9114-3FBECE798DF7}" destId="{61C781C6-02B2-4C30-BA33-62878B065D52}" srcOrd="1" destOrd="0" parTransId="{B06BF76B-3880-4570-A5F6-84B567BCB398}" sibTransId="{D27970D7-E32B-4047-A290-CEB4C94433D8}"/>
    <dgm:cxn modelId="{D50469CB-16F6-43BB-B250-4680E6DB6A9C}" type="presOf" srcId="{0B918FD6-7E8F-402C-A63E-C55E94DA768B}" destId="{3C0F3F5F-D058-4E8D-8AD7-417A2E6E2CC1}" srcOrd="0" destOrd="0" presId="urn:microsoft.com/office/officeart/2005/8/layout/bList2#1"/>
    <dgm:cxn modelId="{F8A203E4-F474-4469-A37D-BEF5D61FDAC4}" srcId="{EDF46E1A-700B-4672-AAEB-1B9D6E6444C0}" destId="{A7F18AC2-6E4F-482E-BE70-9F5743BC3254}" srcOrd="0" destOrd="0" parTransId="{21BC13C4-3E64-4C01-B86E-EAC537E9484E}" sibTransId="{991056CD-54D9-4792-BDAB-06E43D13833C}"/>
    <dgm:cxn modelId="{DB83A5F4-A52E-47BA-92D6-7E2E3083A243}" type="presOf" srcId="{060531B3-71BF-4367-AD00-84B130BC3590}" destId="{1115A6F9-BA98-414E-88DB-D7EB7DD1FA78}" srcOrd="0" destOrd="0" presId="urn:microsoft.com/office/officeart/2005/8/layout/bList2#1"/>
    <dgm:cxn modelId="{6B2CC5C4-3A7E-47D9-AE23-A8DD61D25952}" srcId="{80847750-01AB-48E6-9905-F691F0F5E77C}" destId="{E211C71F-8EA5-492A-8BEB-C075A2E53967}" srcOrd="0" destOrd="0" parTransId="{9AE9C6A5-0C60-4CBA-94AA-0376BFF8E7FF}" sibTransId="{1D5BF3C1-7498-412D-8041-3C926D469E8D}"/>
    <dgm:cxn modelId="{F1D5723F-7D08-47F7-8506-1E7F19D3B972}" type="presOf" srcId="{1E0A5382-1F38-4441-8C2B-1FBA0F2EC53A}" destId="{6E897928-B3DF-407A-8FA7-143973D94129}" srcOrd="0" destOrd="0" presId="urn:microsoft.com/office/officeart/2005/8/layout/bList2#1"/>
    <dgm:cxn modelId="{0A749399-C06A-4281-B058-7E397D5D5E7A}" srcId="{80847750-01AB-48E6-9905-F691F0F5E77C}" destId="{FEB35E57-C9F7-46FC-AD54-72652490ED7D}" srcOrd="1" destOrd="0" parTransId="{399C08EC-7925-44C7-AFBB-3A4299761DEC}" sibTransId="{80CEB0F7-363A-4487-B896-FC82BB0C3B8C}"/>
    <dgm:cxn modelId="{2244A1EA-9771-44A9-B627-FFFADD8DF217}" type="presOf" srcId="{5C50F058-0C9E-455A-9101-60FE9DF457A6}" destId="{1D1AB952-735D-4FC4-A19B-6B65C9B48B42}" srcOrd="0" destOrd="0" presId="urn:microsoft.com/office/officeart/2005/8/layout/bList2#1"/>
    <dgm:cxn modelId="{EB203FFB-B354-40EE-9EEA-DA4FD248FE4C}" type="presOf" srcId="{F3E943E5-190E-4553-9359-3B630C86AFFC}" destId="{4BB62340-C8D3-479D-AAE8-0055972F65CC}" srcOrd="0" destOrd="2" presId="urn:microsoft.com/office/officeart/2005/8/layout/bList2#1"/>
    <dgm:cxn modelId="{CE199B20-5731-408C-9E5F-F8F7DEC7493F}" srcId="{80847750-01AB-48E6-9905-F691F0F5E77C}" destId="{3FB09EE4-7776-4825-9DCA-213EF01E8437}" srcOrd="2" destOrd="0" parTransId="{C2B91A44-8EE4-4A4F-8E40-811B3BD78723}" sibTransId="{161016A8-7CF8-4CED-94CF-97316D0B7EE9}"/>
    <dgm:cxn modelId="{5B5EF8EC-D463-4135-8082-B8EF7BBD61E6}" type="presOf" srcId="{D27970D7-E32B-4047-A290-CEB4C94433D8}" destId="{389AFCB5-2122-44C3-9628-3F1F0F7E8126}" srcOrd="0" destOrd="0" presId="urn:microsoft.com/office/officeart/2005/8/layout/bList2#1"/>
    <dgm:cxn modelId="{B5F5E68A-9C9F-4638-9F56-9A3AC4AC7773}" srcId="{21E0E361-D378-4623-9114-3FBECE798DF7}" destId="{9BDB4545-23EE-4DB9-B95B-D6B20C8F9C6E}" srcOrd="5" destOrd="0" parTransId="{2F6ED204-7F9D-4550-A8D0-6B7782E4FA8E}" sibTransId="{64AB0F12-66EB-40CA-BF0A-8919D7AB81EC}"/>
    <dgm:cxn modelId="{C78770D6-7E12-4A30-B209-1D0323EB004B}" type="presOf" srcId="{AF158E40-550C-4700-817A-036989ECC042}" destId="{3C0F3F5F-D058-4E8D-8AD7-417A2E6E2CC1}" srcOrd="0" destOrd="1" presId="urn:microsoft.com/office/officeart/2005/8/layout/bList2#1"/>
    <dgm:cxn modelId="{13DCDCE7-353B-44F6-A268-05EA07C18CF8}" type="presOf" srcId="{E211C71F-8EA5-492A-8BEB-C075A2E53967}" destId="{8CF18976-7667-4FCD-9E07-4A55084CBAB1}" srcOrd="0" destOrd="0" presId="urn:microsoft.com/office/officeart/2005/8/layout/bList2#1"/>
    <dgm:cxn modelId="{01FF92EC-0C82-417C-AF13-3C76BEF20A10}" srcId="{21E0E361-D378-4623-9114-3FBECE798DF7}" destId="{6F9028C4-13FC-4A4E-94EB-8BC76B4006D4}" srcOrd="0" destOrd="0" parTransId="{F548DB53-ED4F-4780-B508-0A81F692B773}" sibTransId="{1E0A5382-1F38-4441-8C2B-1FBA0F2EC53A}"/>
    <dgm:cxn modelId="{89D5D79A-B405-4625-A2B3-4A6D01CA3E25}" srcId="{61C781C6-02B2-4C30-BA33-62878B065D52}" destId="{853FD055-AB8D-40B7-A697-E3438AE1F386}" srcOrd="1" destOrd="0" parTransId="{A4A84484-C221-40AA-877E-69F092E0AB70}" sibTransId="{A6C8C663-8CF9-4471-A5CF-2243EEBEF2E7}"/>
    <dgm:cxn modelId="{FCD1A74F-7A03-4EB2-A3D1-0E4B20136710}" type="presOf" srcId="{EDF46E1A-700B-4672-AAEB-1B9D6E6444C0}" destId="{A421BF71-18EC-4825-95C1-72D0640F600F}" srcOrd="1" destOrd="0" presId="urn:microsoft.com/office/officeart/2005/8/layout/bList2#1"/>
    <dgm:cxn modelId="{2A9A355A-DD11-474E-A294-1009A9FF5359}" type="presOf" srcId="{B74C2659-191D-4C95-82B2-0003C860A707}" destId="{8C5B463A-D8CC-4C88-9EBA-C2952B0F075F}" srcOrd="0" destOrd="0" presId="urn:microsoft.com/office/officeart/2005/8/layout/bList2#1"/>
    <dgm:cxn modelId="{B9A50CAC-2659-4B78-9014-3B1E7CB203C4}" type="presOf" srcId="{9CE38E46-F22D-4ED0-B7A4-A27E9A26E3D4}" destId="{A0F967EA-8296-43D9-8128-DB21170A7092}" srcOrd="0" destOrd="2" presId="urn:microsoft.com/office/officeart/2005/8/layout/bList2#1"/>
    <dgm:cxn modelId="{76F18483-C615-42FF-9C0C-5C0E040B83E5}" srcId="{9BDB4545-23EE-4DB9-B95B-D6B20C8F9C6E}" destId="{9CE38E46-F22D-4ED0-B7A4-A27E9A26E3D4}" srcOrd="2" destOrd="0" parTransId="{5005E317-CC1A-4C01-A208-2969F5A93D73}" sibTransId="{509C47C2-FEF6-48B7-9FF3-EC1A6C5BD094}"/>
    <dgm:cxn modelId="{9C429E28-734C-42EC-81C8-9F65B2ABF6F9}" srcId="{B74C2659-191D-4C95-82B2-0003C860A707}" destId="{28F5E1B2-0F43-4D9B-A2F6-9BB94302C9B0}" srcOrd="0" destOrd="0" parTransId="{E34196A5-9430-4F74-A36C-00493BBA6BE3}" sibTransId="{375A2BFD-CFDE-499F-80EA-7FF38AC04B00}"/>
    <dgm:cxn modelId="{B5F5475F-0E99-4A9F-AEB1-A36F89582908}" srcId="{B74C2659-191D-4C95-82B2-0003C860A707}" destId="{F3E943E5-190E-4553-9359-3B630C86AFFC}" srcOrd="2" destOrd="0" parTransId="{6FB0ED3B-92AF-4D22-B3DC-34718C001725}" sibTransId="{83ADF109-39F8-44BD-9E6F-C4D7D0A0DF62}"/>
    <dgm:cxn modelId="{A792B0D5-65E5-4B26-9D62-1AB9EACE9AD7}" type="presOf" srcId="{6F9028C4-13FC-4A4E-94EB-8BC76B4006D4}" destId="{141DA24D-8337-41D1-90F2-A72FAAACF498}" srcOrd="0" destOrd="0" presId="urn:microsoft.com/office/officeart/2005/8/layout/bList2#1"/>
    <dgm:cxn modelId="{8319BA14-8E4E-40D4-B9F1-92AF2CE19D25}" srcId="{21E0E361-D378-4623-9114-3FBECE798DF7}" destId="{B74C2659-191D-4C95-82B2-0003C860A707}" srcOrd="3" destOrd="0" parTransId="{4E8C4A6C-12B0-4F91-980B-65CC804859C2}" sibTransId="{1EA37287-3EA8-4917-976C-7DDAC91099C3}"/>
    <dgm:cxn modelId="{0D732F74-4CC9-4944-9D92-8CE80A6FAA32}" type="presParOf" srcId="{9876B9E3-1B8D-4468-9C2E-5E83C75D0BD2}" destId="{AF7F4EE1-7FAE-48BE-80DB-E3DB11F842AF}" srcOrd="0" destOrd="0" presId="urn:microsoft.com/office/officeart/2005/8/layout/bList2#1"/>
    <dgm:cxn modelId="{474A8C3C-F2A2-4932-9B50-7704CA562923}" type="presParOf" srcId="{AF7F4EE1-7FAE-48BE-80DB-E3DB11F842AF}" destId="{3C0F3F5F-D058-4E8D-8AD7-417A2E6E2CC1}" srcOrd="0" destOrd="0" presId="urn:microsoft.com/office/officeart/2005/8/layout/bList2#1"/>
    <dgm:cxn modelId="{8AEC0EBF-D4FE-4ABA-8D63-3867B7FD4762}" type="presParOf" srcId="{AF7F4EE1-7FAE-48BE-80DB-E3DB11F842AF}" destId="{141DA24D-8337-41D1-90F2-A72FAAACF498}" srcOrd="1" destOrd="0" presId="urn:microsoft.com/office/officeart/2005/8/layout/bList2#1"/>
    <dgm:cxn modelId="{524CEE57-F8C5-489A-8660-5E2AE4219C26}" type="presParOf" srcId="{AF7F4EE1-7FAE-48BE-80DB-E3DB11F842AF}" destId="{B21FB465-33F6-456E-8ACD-DBDADE4C323F}" srcOrd="2" destOrd="0" presId="urn:microsoft.com/office/officeart/2005/8/layout/bList2#1"/>
    <dgm:cxn modelId="{DE49D2F1-F457-4CE3-9A55-ECDB95EEDA88}" type="presParOf" srcId="{AF7F4EE1-7FAE-48BE-80DB-E3DB11F842AF}" destId="{6DACF9FC-E8C0-4DBB-B941-49F58FE87CAF}" srcOrd="3" destOrd="0" presId="urn:microsoft.com/office/officeart/2005/8/layout/bList2#1"/>
    <dgm:cxn modelId="{BBD6E57F-4566-4899-8073-3429A074DB4F}" type="presParOf" srcId="{9876B9E3-1B8D-4468-9C2E-5E83C75D0BD2}" destId="{6E897928-B3DF-407A-8FA7-143973D94129}" srcOrd="1" destOrd="0" presId="urn:microsoft.com/office/officeart/2005/8/layout/bList2#1"/>
    <dgm:cxn modelId="{E51C9209-2949-453E-8DAE-80687D35F000}" type="presParOf" srcId="{9876B9E3-1B8D-4468-9C2E-5E83C75D0BD2}" destId="{5866D0FB-4543-487E-B94C-A36BC594AE8A}" srcOrd="2" destOrd="0" presId="urn:microsoft.com/office/officeart/2005/8/layout/bList2#1"/>
    <dgm:cxn modelId="{5D160E45-9B49-4BE5-ACA3-220599B70BDD}" type="presParOf" srcId="{5866D0FB-4543-487E-B94C-A36BC594AE8A}" destId="{D5BA1D62-A6C3-4E89-A3F4-8287750FDFD0}" srcOrd="0" destOrd="0" presId="urn:microsoft.com/office/officeart/2005/8/layout/bList2#1"/>
    <dgm:cxn modelId="{74D86B58-22AD-48C8-B220-25BDBC53F8D8}" type="presParOf" srcId="{5866D0FB-4543-487E-B94C-A36BC594AE8A}" destId="{0D432BAB-F56D-4FCF-AD05-4BE6AE318994}" srcOrd="1" destOrd="0" presId="urn:microsoft.com/office/officeart/2005/8/layout/bList2#1"/>
    <dgm:cxn modelId="{62D2BB90-785A-4D6A-A7FC-13765F5076DA}" type="presParOf" srcId="{5866D0FB-4543-487E-B94C-A36BC594AE8A}" destId="{C0C9B40C-FCB3-49AB-B91D-161C8409DE7C}" srcOrd="2" destOrd="0" presId="urn:microsoft.com/office/officeart/2005/8/layout/bList2#1"/>
    <dgm:cxn modelId="{9DA77E02-711E-41BD-A2CE-3F12531C8810}" type="presParOf" srcId="{5866D0FB-4543-487E-B94C-A36BC594AE8A}" destId="{415AEBA0-BC2E-4BF3-9F2D-43DAB85359F7}" srcOrd="3" destOrd="0" presId="urn:microsoft.com/office/officeart/2005/8/layout/bList2#1"/>
    <dgm:cxn modelId="{88533A60-2EA0-446D-88C8-8D854B07363D}" type="presParOf" srcId="{9876B9E3-1B8D-4468-9C2E-5E83C75D0BD2}" destId="{389AFCB5-2122-44C3-9628-3F1F0F7E8126}" srcOrd="3" destOrd="0" presId="urn:microsoft.com/office/officeart/2005/8/layout/bList2#1"/>
    <dgm:cxn modelId="{732EFE26-AD53-45A1-88F7-0E9A881E9F6B}" type="presParOf" srcId="{9876B9E3-1B8D-4468-9C2E-5E83C75D0BD2}" destId="{6C396266-48E6-4947-A9BC-397CA153EEAA}" srcOrd="4" destOrd="0" presId="urn:microsoft.com/office/officeart/2005/8/layout/bList2#1"/>
    <dgm:cxn modelId="{EA091AE3-5FD5-40C1-99FA-62A882BBB128}" type="presParOf" srcId="{6C396266-48E6-4947-A9BC-397CA153EEAA}" destId="{57400A95-1292-45C6-8CB9-BD75684E7305}" srcOrd="0" destOrd="0" presId="urn:microsoft.com/office/officeart/2005/8/layout/bList2#1"/>
    <dgm:cxn modelId="{C5368345-57F1-4992-B6BC-D413D39124C6}" type="presParOf" srcId="{6C396266-48E6-4947-A9BC-397CA153EEAA}" destId="{6F0B7248-7F5B-4F29-9C31-D5F0E5AB8804}" srcOrd="1" destOrd="0" presId="urn:microsoft.com/office/officeart/2005/8/layout/bList2#1"/>
    <dgm:cxn modelId="{143E8FB9-B963-40BF-8699-1A57EE9DE3A9}" type="presParOf" srcId="{6C396266-48E6-4947-A9BC-397CA153EEAA}" destId="{A421BF71-18EC-4825-95C1-72D0640F600F}" srcOrd="2" destOrd="0" presId="urn:microsoft.com/office/officeart/2005/8/layout/bList2#1"/>
    <dgm:cxn modelId="{C770F8EF-D519-4E3B-8A6C-B61EDCFCD1D5}" type="presParOf" srcId="{6C396266-48E6-4947-A9BC-397CA153EEAA}" destId="{0F62B9CB-A2F6-4D62-9D5F-9C382D78B9FC}" srcOrd="3" destOrd="0" presId="urn:microsoft.com/office/officeart/2005/8/layout/bList2#1"/>
    <dgm:cxn modelId="{98F08D1C-97E7-4A43-9A8D-0108B5034E08}" type="presParOf" srcId="{9876B9E3-1B8D-4468-9C2E-5E83C75D0BD2}" destId="{1115A6F9-BA98-414E-88DB-D7EB7DD1FA78}" srcOrd="5" destOrd="0" presId="urn:microsoft.com/office/officeart/2005/8/layout/bList2#1"/>
    <dgm:cxn modelId="{B80B1021-E3A5-4ED3-9628-97C3848A6FCB}" type="presParOf" srcId="{9876B9E3-1B8D-4468-9C2E-5E83C75D0BD2}" destId="{F75EA465-7F3B-44B5-9FD0-3E4F4F7B836F}" srcOrd="6" destOrd="0" presId="urn:microsoft.com/office/officeart/2005/8/layout/bList2#1"/>
    <dgm:cxn modelId="{56C06E15-0D6E-4E6E-B0B7-24FD7C09E94A}" type="presParOf" srcId="{F75EA465-7F3B-44B5-9FD0-3E4F4F7B836F}" destId="{4BB62340-C8D3-479D-AAE8-0055972F65CC}" srcOrd="0" destOrd="0" presId="urn:microsoft.com/office/officeart/2005/8/layout/bList2#1"/>
    <dgm:cxn modelId="{690ED18E-5402-4FFF-A180-19E0DF5074BD}" type="presParOf" srcId="{F75EA465-7F3B-44B5-9FD0-3E4F4F7B836F}" destId="{8C5B463A-D8CC-4C88-9EBA-C2952B0F075F}" srcOrd="1" destOrd="0" presId="urn:microsoft.com/office/officeart/2005/8/layout/bList2#1"/>
    <dgm:cxn modelId="{F1295330-DE71-4C06-B528-47F26A4742DB}" type="presParOf" srcId="{F75EA465-7F3B-44B5-9FD0-3E4F4F7B836F}" destId="{A681AA6C-6304-4A6B-9621-4C2EDA23BD02}" srcOrd="2" destOrd="0" presId="urn:microsoft.com/office/officeart/2005/8/layout/bList2#1"/>
    <dgm:cxn modelId="{8A796610-D975-4492-B094-8AEB3DCD3553}" type="presParOf" srcId="{F75EA465-7F3B-44B5-9FD0-3E4F4F7B836F}" destId="{3C9CC0B7-D1EB-4FEC-B359-730E6EA9F972}" srcOrd="3" destOrd="0" presId="urn:microsoft.com/office/officeart/2005/8/layout/bList2#1"/>
    <dgm:cxn modelId="{8872D9A0-AEA4-405E-AC44-9CC01ABD2DA7}" type="presParOf" srcId="{9876B9E3-1B8D-4468-9C2E-5E83C75D0BD2}" destId="{FD87B14A-2923-456B-B065-29B47539AD64}" srcOrd="7" destOrd="0" presId="urn:microsoft.com/office/officeart/2005/8/layout/bList2#1"/>
    <dgm:cxn modelId="{0071A215-AC55-4415-A705-214714B480A9}" type="presParOf" srcId="{9876B9E3-1B8D-4468-9C2E-5E83C75D0BD2}" destId="{0E8AF88F-08DD-4855-8C36-1CA495E8611A}" srcOrd="8" destOrd="0" presId="urn:microsoft.com/office/officeart/2005/8/layout/bList2#1"/>
    <dgm:cxn modelId="{3ABC8633-D5DC-4532-9509-30CB20B9FBB2}" type="presParOf" srcId="{0E8AF88F-08DD-4855-8C36-1CA495E8611A}" destId="{8CF18976-7667-4FCD-9E07-4A55084CBAB1}" srcOrd="0" destOrd="0" presId="urn:microsoft.com/office/officeart/2005/8/layout/bList2#1"/>
    <dgm:cxn modelId="{063775BA-E6C1-4A0C-92EB-80DF4203FABE}" type="presParOf" srcId="{0E8AF88F-08DD-4855-8C36-1CA495E8611A}" destId="{52964EF2-5731-43F6-8AEE-92C9743120CD}" srcOrd="1" destOrd="0" presId="urn:microsoft.com/office/officeart/2005/8/layout/bList2#1"/>
    <dgm:cxn modelId="{5F947706-01D2-4398-831F-C81AAAFC6552}" type="presParOf" srcId="{0E8AF88F-08DD-4855-8C36-1CA495E8611A}" destId="{9AB154AC-BBF1-4DBA-9B56-770B541046D7}" srcOrd="2" destOrd="0" presId="urn:microsoft.com/office/officeart/2005/8/layout/bList2#1"/>
    <dgm:cxn modelId="{EE4BF3CF-09FB-4ACB-8D59-E6D1195E5D4D}" type="presParOf" srcId="{0E8AF88F-08DD-4855-8C36-1CA495E8611A}" destId="{00D3DB7F-D21D-40D7-81D1-EB314A035DAD}" srcOrd="3" destOrd="0" presId="urn:microsoft.com/office/officeart/2005/8/layout/bList2#1"/>
    <dgm:cxn modelId="{8B64405D-FC3A-464D-B129-42E76D1E8507}" type="presParOf" srcId="{9876B9E3-1B8D-4468-9C2E-5E83C75D0BD2}" destId="{1D1AB952-735D-4FC4-A19B-6B65C9B48B42}" srcOrd="9" destOrd="0" presId="urn:microsoft.com/office/officeart/2005/8/layout/bList2#1"/>
    <dgm:cxn modelId="{AE10A364-A2DD-439D-B6A1-8DB92298600F}" type="presParOf" srcId="{9876B9E3-1B8D-4468-9C2E-5E83C75D0BD2}" destId="{92446CC1-95C5-4AEF-8517-85A42E3B063E}" srcOrd="10" destOrd="0" presId="urn:microsoft.com/office/officeart/2005/8/layout/bList2#1"/>
    <dgm:cxn modelId="{7A6B8FA9-BAF9-467F-9AC4-607B818C5882}" type="presParOf" srcId="{92446CC1-95C5-4AEF-8517-85A42E3B063E}" destId="{A0F967EA-8296-43D9-8128-DB21170A7092}" srcOrd="0" destOrd="0" presId="urn:microsoft.com/office/officeart/2005/8/layout/bList2#1"/>
    <dgm:cxn modelId="{6D9BC109-A66C-4839-B79E-0909D9A44A55}" type="presParOf" srcId="{92446CC1-95C5-4AEF-8517-85A42E3B063E}" destId="{5095F2A4-9F79-4CD8-9D31-AC2B8CDB5C01}" srcOrd="1" destOrd="0" presId="urn:microsoft.com/office/officeart/2005/8/layout/bList2#1"/>
    <dgm:cxn modelId="{6F861FCC-E3FF-4360-A81E-8580607B7696}" type="presParOf" srcId="{92446CC1-95C5-4AEF-8517-85A42E3B063E}" destId="{EC2C447C-9F75-469A-9D5B-89FEA87791C7}" srcOrd="2" destOrd="0" presId="urn:microsoft.com/office/officeart/2005/8/layout/bList2#1"/>
    <dgm:cxn modelId="{75F44BB9-8040-45C6-88C4-F1DE8E25F887}" type="presParOf" srcId="{92446CC1-95C5-4AEF-8517-85A42E3B063E}" destId="{A3D5C617-FF5C-4F8D-B886-8FE52C4F01E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209EE-E7A2-4865-81A8-BC7A04B2DFF1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C15C2BC-69BD-4E99-9734-B3FD6CE08BD3}">
      <dgm:prSet phldrT="[Текст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1</a:t>
          </a:r>
          <a:endParaRPr lang="ru-RU" sz="2000" b="0" dirty="0"/>
        </a:p>
      </dgm:t>
    </dgm:pt>
    <dgm:pt modelId="{1C2820C5-08D0-4012-AA56-8A77A20BEA60}" type="parTrans" cxnId="{5B8B8E9B-5655-4E83-89E4-8198DC2882EB}">
      <dgm:prSet/>
      <dgm:spPr/>
      <dgm:t>
        <a:bodyPr/>
        <a:lstStyle/>
        <a:p>
          <a:endParaRPr lang="ru-RU" sz="1400" b="0"/>
        </a:p>
      </dgm:t>
    </dgm:pt>
    <dgm:pt modelId="{8D83E152-1A97-4134-8F3A-A9001DB3D8EE}" type="sibTrans" cxnId="{5B8B8E9B-5655-4E83-89E4-8198DC2882EB}">
      <dgm:prSet/>
      <dgm:spPr/>
      <dgm:t>
        <a:bodyPr/>
        <a:lstStyle/>
        <a:p>
          <a:endParaRPr lang="ru-RU" sz="1400" b="0"/>
        </a:p>
      </dgm:t>
    </dgm:pt>
    <dgm:pt modelId="{74F3EA2E-8292-4236-AC48-00675B7E5003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2</a:t>
          </a:r>
        </a:p>
      </dgm:t>
    </dgm:pt>
    <dgm:pt modelId="{023DFB7A-A79F-4F5E-BE12-8289FEBD2BFA}" type="parTrans" cxnId="{AF4B2439-FDF5-454E-8477-7198276E3794}">
      <dgm:prSet/>
      <dgm:spPr/>
      <dgm:t>
        <a:bodyPr/>
        <a:lstStyle/>
        <a:p>
          <a:endParaRPr lang="ru-RU" sz="1400" b="0"/>
        </a:p>
      </dgm:t>
    </dgm:pt>
    <dgm:pt modelId="{191AC125-4D86-426C-B6E6-7CB6EE4F8B93}" type="sibTrans" cxnId="{AF4B2439-FDF5-454E-8477-7198276E3794}">
      <dgm:prSet/>
      <dgm:spPr/>
      <dgm:t>
        <a:bodyPr/>
        <a:lstStyle/>
        <a:p>
          <a:endParaRPr lang="ru-RU" sz="1400" b="0"/>
        </a:p>
      </dgm:t>
    </dgm:pt>
    <dgm:pt modelId="{FC1607C5-1BF9-4E21-AE06-8D79DC8FB22F}">
      <dgm:prSet phldrT="[Текст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Продажа доли Фонда менеджменту компании (</a:t>
          </a:r>
          <a:r>
            <a:rPr lang="en-US" sz="2000" b="0" dirty="0" smtClean="0">
              <a:solidFill>
                <a:schemeClr val="bg1"/>
              </a:solidFill>
            </a:rPr>
            <a:t>MBO)</a:t>
          </a:r>
          <a:endParaRPr lang="ru-RU" sz="2000" b="0" dirty="0">
            <a:solidFill>
              <a:schemeClr val="bg1"/>
            </a:solidFill>
          </a:endParaRPr>
        </a:p>
      </dgm:t>
    </dgm:pt>
    <dgm:pt modelId="{044EE9C7-5E20-454F-A8C5-2C7F7DD017B6}" type="parTrans" cxnId="{8B87FA33-4BD6-4EFD-8F02-C4A37672B6D5}">
      <dgm:prSet/>
      <dgm:spPr/>
      <dgm:t>
        <a:bodyPr/>
        <a:lstStyle/>
        <a:p>
          <a:endParaRPr lang="ru-RU" sz="1400" b="0"/>
        </a:p>
      </dgm:t>
    </dgm:pt>
    <dgm:pt modelId="{2DEC5391-48FE-4861-8BA6-4B9D8F107EBB}" type="sibTrans" cxnId="{8B87FA33-4BD6-4EFD-8F02-C4A37672B6D5}">
      <dgm:prSet/>
      <dgm:spPr/>
      <dgm:t>
        <a:bodyPr/>
        <a:lstStyle/>
        <a:p>
          <a:endParaRPr lang="ru-RU" sz="1400" b="0"/>
        </a:p>
      </dgm:t>
    </dgm:pt>
    <dgm:pt modelId="{CE375E99-1646-4B6C-85E2-55FD396023D0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3</a:t>
          </a:r>
        </a:p>
      </dgm:t>
    </dgm:pt>
    <dgm:pt modelId="{87DF4381-59E5-4E4E-BA62-58A0A5466ED8}" type="parTrans" cxnId="{78A4DD5B-56E5-44FE-94C9-734E96DAEDE4}">
      <dgm:prSet/>
      <dgm:spPr/>
      <dgm:t>
        <a:bodyPr/>
        <a:lstStyle/>
        <a:p>
          <a:endParaRPr lang="ru-RU" sz="1400" b="0"/>
        </a:p>
      </dgm:t>
    </dgm:pt>
    <dgm:pt modelId="{DD950F1C-2C10-4CF2-BC37-B8C6BD6B12C9}" type="sibTrans" cxnId="{78A4DD5B-56E5-44FE-94C9-734E96DAEDE4}">
      <dgm:prSet/>
      <dgm:spPr/>
      <dgm:t>
        <a:bodyPr/>
        <a:lstStyle/>
        <a:p>
          <a:endParaRPr lang="ru-RU" sz="1400" b="0"/>
        </a:p>
      </dgm:t>
    </dgm:pt>
    <dgm:pt modelId="{FC7F4236-EFF2-406F-B0B0-080E3DAF37BC}">
      <dgm:prSet phldrT="[Текст]" custT="1"/>
      <dgm:spPr>
        <a:solidFill>
          <a:schemeClr val="bg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accent1"/>
              </a:solidFill>
            </a:rPr>
            <a:t>Продажа доли </a:t>
          </a:r>
          <a:r>
            <a:rPr lang="ru-RU" sz="2000" b="0" smtClean="0">
              <a:solidFill>
                <a:schemeClr val="accent1"/>
              </a:solidFill>
            </a:rPr>
            <a:t>Фонда внешнему </a:t>
          </a:r>
          <a:r>
            <a:rPr lang="ru-RU" sz="2000" b="0" dirty="0" smtClean="0">
              <a:solidFill>
                <a:schemeClr val="accent1"/>
              </a:solidFill>
            </a:rPr>
            <a:t>менеджменту (</a:t>
          </a:r>
          <a:r>
            <a:rPr lang="en-US" sz="2000" b="0" dirty="0" smtClean="0">
              <a:solidFill>
                <a:schemeClr val="accent1"/>
              </a:solidFill>
            </a:rPr>
            <a:t>MBI</a:t>
          </a:r>
          <a:r>
            <a:rPr lang="ru-RU" sz="2000" b="0" dirty="0" smtClean="0">
              <a:solidFill>
                <a:schemeClr val="accent1"/>
              </a:solidFill>
            </a:rPr>
            <a:t>)</a:t>
          </a:r>
        </a:p>
      </dgm:t>
    </dgm:pt>
    <dgm:pt modelId="{8E8ED63D-5939-4333-8790-C02B627DF40F}" type="parTrans" cxnId="{0EACC0F4-D316-488C-A2F4-01B24F199C05}">
      <dgm:prSet/>
      <dgm:spPr/>
      <dgm:t>
        <a:bodyPr/>
        <a:lstStyle/>
        <a:p>
          <a:endParaRPr lang="ru-RU" sz="1400" b="0"/>
        </a:p>
      </dgm:t>
    </dgm:pt>
    <dgm:pt modelId="{C0C781A1-08D3-4064-AACD-9E50ADECFEFB}" type="sibTrans" cxnId="{0EACC0F4-D316-488C-A2F4-01B24F199C05}">
      <dgm:prSet/>
      <dgm:spPr/>
      <dgm:t>
        <a:bodyPr/>
        <a:lstStyle/>
        <a:p>
          <a:endParaRPr lang="ru-RU" sz="1400" b="0"/>
        </a:p>
      </dgm:t>
    </dgm:pt>
    <dgm:pt modelId="{6103943D-3AFB-4743-B620-D00B06BC476B}">
      <dgm:prSet custT="1"/>
      <dgm:spPr>
        <a:solidFill>
          <a:schemeClr val="bg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accent1"/>
              </a:solidFill>
            </a:rPr>
            <a:t>Публичное размещение (</a:t>
          </a:r>
          <a:r>
            <a:rPr lang="en-US" sz="2000" b="0" dirty="0" smtClean="0">
              <a:solidFill>
                <a:schemeClr val="accent1"/>
              </a:solidFill>
            </a:rPr>
            <a:t>IPO)</a:t>
          </a:r>
          <a:endParaRPr lang="ru-RU" sz="2000" b="0" dirty="0" smtClean="0">
            <a:solidFill>
              <a:schemeClr val="accent1"/>
            </a:solidFill>
          </a:endParaRPr>
        </a:p>
      </dgm:t>
    </dgm:pt>
    <dgm:pt modelId="{F0E81B1A-BC40-457C-8746-A6A76FC2A2D5}" type="parTrans" cxnId="{3EC7CDC1-A795-4F0F-B619-2B065F5262C0}">
      <dgm:prSet/>
      <dgm:spPr/>
      <dgm:t>
        <a:bodyPr/>
        <a:lstStyle/>
        <a:p>
          <a:endParaRPr lang="ru-RU" sz="1400" b="0"/>
        </a:p>
      </dgm:t>
    </dgm:pt>
    <dgm:pt modelId="{27999E7C-D513-49D9-9D11-B3C45B5154A6}" type="sibTrans" cxnId="{3EC7CDC1-A795-4F0F-B619-2B065F5262C0}">
      <dgm:prSet/>
      <dgm:spPr/>
      <dgm:t>
        <a:bodyPr/>
        <a:lstStyle/>
        <a:p>
          <a:endParaRPr lang="ru-RU" sz="1400" b="0"/>
        </a:p>
      </dgm:t>
    </dgm:pt>
    <dgm:pt modelId="{8923927D-F19E-498C-9940-8F4E50930E2C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4</a:t>
          </a:r>
        </a:p>
      </dgm:t>
    </dgm:pt>
    <dgm:pt modelId="{516334BF-D79B-4921-8357-A8B528FC13F9}" type="parTrans" cxnId="{5C62541E-F8F2-4CD7-A6D9-252AAA900B6C}">
      <dgm:prSet/>
      <dgm:spPr/>
      <dgm:t>
        <a:bodyPr/>
        <a:lstStyle/>
        <a:p>
          <a:endParaRPr lang="ru-RU" sz="1400" b="0"/>
        </a:p>
      </dgm:t>
    </dgm:pt>
    <dgm:pt modelId="{CBB9220A-9A22-4382-B8DB-294989D97761}" type="sibTrans" cxnId="{5C62541E-F8F2-4CD7-A6D9-252AAA900B6C}">
      <dgm:prSet/>
      <dgm:spPr/>
      <dgm:t>
        <a:bodyPr/>
        <a:lstStyle/>
        <a:p>
          <a:endParaRPr lang="ru-RU" sz="1400" b="0"/>
        </a:p>
      </dgm:t>
    </dgm:pt>
    <dgm:pt modelId="{2698E5C7-B40E-4C8A-B7E6-70F3D28C46AE}">
      <dgm:prSet custT="1"/>
      <dgm:spPr>
        <a:solidFill>
          <a:schemeClr val="bg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accent1"/>
              </a:solidFill>
            </a:rPr>
            <a:t>Продажа доли Фонда стратегическому или финансовому инвестору</a:t>
          </a:r>
        </a:p>
      </dgm:t>
    </dgm:pt>
    <dgm:pt modelId="{9B1130C0-B5A2-417B-938C-E883265C790A}" type="parTrans" cxnId="{D0101D36-E90E-480B-8CFC-53A61D320A02}">
      <dgm:prSet/>
      <dgm:spPr/>
      <dgm:t>
        <a:bodyPr/>
        <a:lstStyle/>
        <a:p>
          <a:endParaRPr lang="ru-RU" sz="1400" b="0"/>
        </a:p>
      </dgm:t>
    </dgm:pt>
    <dgm:pt modelId="{A83C20EB-AF87-430C-BC04-B38D78D120C3}" type="sibTrans" cxnId="{D0101D36-E90E-480B-8CFC-53A61D320A02}">
      <dgm:prSet/>
      <dgm:spPr/>
      <dgm:t>
        <a:bodyPr/>
        <a:lstStyle/>
        <a:p>
          <a:endParaRPr lang="ru-RU" sz="1400" b="0"/>
        </a:p>
      </dgm:t>
    </dgm:pt>
    <dgm:pt modelId="{578F6A39-B535-4783-98FB-EF14DC4147D1}" type="pres">
      <dgm:prSet presAssocID="{803209EE-E7A2-4865-81A8-BC7A04B2DF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D0B17-118D-4180-80AB-630A6800A5D3}" type="pres">
      <dgm:prSet presAssocID="{BC15C2BC-69BD-4E99-9734-B3FD6CE08BD3}" presName="composite" presStyleCnt="0"/>
      <dgm:spPr/>
      <dgm:t>
        <a:bodyPr/>
        <a:lstStyle/>
        <a:p>
          <a:endParaRPr lang="ru-RU"/>
        </a:p>
      </dgm:t>
    </dgm:pt>
    <dgm:pt modelId="{EC38B4C4-3CE1-4FD6-9E07-692200BE2787}" type="pres">
      <dgm:prSet presAssocID="{BC15C2BC-69BD-4E99-9734-B3FD6CE08B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A4EF8-7903-41FB-BD39-5C3295894835}" type="pres">
      <dgm:prSet presAssocID="{BC15C2BC-69BD-4E99-9734-B3FD6CE08BD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9D401-59D6-41E7-BAF9-D95A1DECCDB6}" type="pres">
      <dgm:prSet presAssocID="{8D83E152-1A97-4134-8F3A-A9001DB3D8EE}" presName="sp" presStyleCnt="0"/>
      <dgm:spPr/>
      <dgm:t>
        <a:bodyPr/>
        <a:lstStyle/>
        <a:p>
          <a:endParaRPr lang="ru-RU"/>
        </a:p>
      </dgm:t>
    </dgm:pt>
    <dgm:pt modelId="{317675DB-9110-422E-8CE1-6B5B235A1BC8}" type="pres">
      <dgm:prSet presAssocID="{74F3EA2E-8292-4236-AC48-00675B7E5003}" presName="composite" presStyleCnt="0"/>
      <dgm:spPr/>
      <dgm:t>
        <a:bodyPr/>
        <a:lstStyle/>
        <a:p>
          <a:endParaRPr lang="ru-RU"/>
        </a:p>
      </dgm:t>
    </dgm:pt>
    <dgm:pt modelId="{CAE5D1A6-EDED-4B62-9578-7F52A0F9BB66}" type="pres">
      <dgm:prSet presAssocID="{74F3EA2E-8292-4236-AC48-00675B7E500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F1DE-826B-49AA-91AB-F83CB52F06F8}" type="pres">
      <dgm:prSet presAssocID="{74F3EA2E-8292-4236-AC48-00675B7E500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E54E1-F622-4DF2-A467-6BA4EFACA873}" type="pres">
      <dgm:prSet presAssocID="{191AC125-4D86-426C-B6E6-7CB6EE4F8B93}" presName="sp" presStyleCnt="0"/>
      <dgm:spPr/>
      <dgm:t>
        <a:bodyPr/>
        <a:lstStyle/>
        <a:p>
          <a:endParaRPr lang="ru-RU"/>
        </a:p>
      </dgm:t>
    </dgm:pt>
    <dgm:pt modelId="{FC867CCD-FCF6-4515-9486-60942C37C486}" type="pres">
      <dgm:prSet presAssocID="{CE375E99-1646-4B6C-85E2-55FD396023D0}" presName="composite" presStyleCnt="0"/>
      <dgm:spPr/>
      <dgm:t>
        <a:bodyPr/>
        <a:lstStyle/>
        <a:p>
          <a:endParaRPr lang="ru-RU"/>
        </a:p>
      </dgm:t>
    </dgm:pt>
    <dgm:pt modelId="{C4CC2575-49E7-479B-A984-B1382F659646}" type="pres">
      <dgm:prSet presAssocID="{CE375E99-1646-4B6C-85E2-55FD396023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1CB16-0695-4FB1-8FF6-A0566305F32F}" type="pres">
      <dgm:prSet presAssocID="{CE375E99-1646-4B6C-85E2-55FD396023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1440D-0BB7-42BA-97B4-2FD393B690D8}" type="pres">
      <dgm:prSet presAssocID="{DD950F1C-2C10-4CF2-BC37-B8C6BD6B12C9}" presName="sp" presStyleCnt="0"/>
      <dgm:spPr/>
      <dgm:t>
        <a:bodyPr/>
        <a:lstStyle/>
        <a:p>
          <a:endParaRPr lang="ru-RU"/>
        </a:p>
      </dgm:t>
    </dgm:pt>
    <dgm:pt modelId="{EC16A297-8D22-4EA9-845A-920A4D57E1F3}" type="pres">
      <dgm:prSet presAssocID="{8923927D-F19E-498C-9940-8F4E50930E2C}" presName="composite" presStyleCnt="0"/>
      <dgm:spPr/>
      <dgm:t>
        <a:bodyPr/>
        <a:lstStyle/>
        <a:p>
          <a:endParaRPr lang="ru-RU"/>
        </a:p>
      </dgm:t>
    </dgm:pt>
    <dgm:pt modelId="{0DDD87A7-B85A-4CE7-9603-EF83BE7AA588}" type="pres">
      <dgm:prSet presAssocID="{8923927D-F19E-498C-9940-8F4E50930E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5C60C-E96F-4932-AAEA-886CFAF32E37}" type="pres">
      <dgm:prSet presAssocID="{8923927D-F19E-498C-9940-8F4E50930E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7CDC1-A795-4F0F-B619-2B065F5262C0}" srcId="{8923927D-F19E-498C-9940-8F4E50930E2C}" destId="{6103943D-3AFB-4743-B620-D00B06BC476B}" srcOrd="0" destOrd="0" parTransId="{F0E81B1A-BC40-457C-8746-A6A76FC2A2D5}" sibTransId="{27999E7C-D513-49D9-9D11-B3C45B5154A6}"/>
    <dgm:cxn modelId="{B7CDD4D4-3B54-4157-8824-97D4A2BB9B95}" type="presOf" srcId="{803209EE-E7A2-4865-81A8-BC7A04B2DFF1}" destId="{578F6A39-B535-4783-98FB-EF14DC4147D1}" srcOrd="0" destOrd="0" presId="urn:microsoft.com/office/officeart/2005/8/layout/chevron2"/>
    <dgm:cxn modelId="{E5A49348-5AC4-4F08-8CB1-4C672689770A}" type="presOf" srcId="{FC1607C5-1BF9-4E21-AE06-8D79DC8FB22F}" destId="{B0AA4EF8-7903-41FB-BD39-5C3295894835}" srcOrd="0" destOrd="0" presId="urn:microsoft.com/office/officeart/2005/8/layout/chevron2"/>
    <dgm:cxn modelId="{78A4DD5B-56E5-44FE-94C9-734E96DAEDE4}" srcId="{803209EE-E7A2-4865-81A8-BC7A04B2DFF1}" destId="{CE375E99-1646-4B6C-85E2-55FD396023D0}" srcOrd="2" destOrd="0" parTransId="{87DF4381-59E5-4E4E-BA62-58A0A5466ED8}" sibTransId="{DD950F1C-2C10-4CF2-BC37-B8C6BD6B12C9}"/>
    <dgm:cxn modelId="{3D60E33D-DE5A-4CDE-BECD-456E38F03863}" type="presOf" srcId="{2698E5C7-B40E-4C8A-B7E6-70F3D28C46AE}" destId="{4A91CB16-0695-4FB1-8FF6-A0566305F32F}" srcOrd="0" destOrd="0" presId="urn:microsoft.com/office/officeart/2005/8/layout/chevron2"/>
    <dgm:cxn modelId="{0EACC0F4-D316-488C-A2F4-01B24F199C05}" srcId="{74F3EA2E-8292-4236-AC48-00675B7E5003}" destId="{FC7F4236-EFF2-406F-B0B0-080E3DAF37BC}" srcOrd="0" destOrd="0" parTransId="{8E8ED63D-5939-4333-8790-C02B627DF40F}" sibTransId="{C0C781A1-08D3-4064-AACD-9E50ADECFEFB}"/>
    <dgm:cxn modelId="{C159084F-0488-49A8-8023-39C29D2ACEAF}" type="presOf" srcId="{BC15C2BC-69BD-4E99-9734-B3FD6CE08BD3}" destId="{EC38B4C4-3CE1-4FD6-9E07-692200BE2787}" srcOrd="0" destOrd="0" presId="urn:microsoft.com/office/officeart/2005/8/layout/chevron2"/>
    <dgm:cxn modelId="{AF4B2439-FDF5-454E-8477-7198276E3794}" srcId="{803209EE-E7A2-4865-81A8-BC7A04B2DFF1}" destId="{74F3EA2E-8292-4236-AC48-00675B7E5003}" srcOrd="1" destOrd="0" parTransId="{023DFB7A-A79F-4F5E-BE12-8289FEBD2BFA}" sibTransId="{191AC125-4D86-426C-B6E6-7CB6EE4F8B93}"/>
    <dgm:cxn modelId="{1A1C9F47-CE18-4228-A011-994729DEEDAE}" type="presOf" srcId="{74F3EA2E-8292-4236-AC48-00675B7E5003}" destId="{CAE5D1A6-EDED-4B62-9578-7F52A0F9BB66}" srcOrd="0" destOrd="0" presId="urn:microsoft.com/office/officeart/2005/8/layout/chevron2"/>
    <dgm:cxn modelId="{D0101D36-E90E-480B-8CFC-53A61D320A02}" srcId="{CE375E99-1646-4B6C-85E2-55FD396023D0}" destId="{2698E5C7-B40E-4C8A-B7E6-70F3D28C46AE}" srcOrd="0" destOrd="0" parTransId="{9B1130C0-B5A2-417B-938C-E883265C790A}" sibTransId="{A83C20EB-AF87-430C-BC04-B38D78D120C3}"/>
    <dgm:cxn modelId="{5B8B8E9B-5655-4E83-89E4-8198DC2882EB}" srcId="{803209EE-E7A2-4865-81A8-BC7A04B2DFF1}" destId="{BC15C2BC-69BD-4E99-9734-B3FD6CE08BD3}" srcOrd="0" destOrd="0" parTransId="{1C2820C5-08D0-4012-AA56-8A77A20BEA60}" sibTransId="{8D83E152-1A97-4134-8F3A-A9001DB3D8EE}"/>
    <dgm:cxn modelId="{F576AB0B-C942-41B8-BAA5-DCFFB4B4A98B}" type="presOf" srcId="{CE375E99-1646-4B6C-85E2-55FD396023D0}" destId="{C4CC2575-49E7-479B-A984-B1382F659646}" srcOrd="0" destOrd="0" presId="urn:microsoft.com/office/officeart/2005/8/layout/chevron2"/>
    <dgm:cxn modelId="{5C62541E-F8F2-4CD7-A6D9-252AAA900B6C}" srcId="{803209EE-E7A2-4865-81A8-BC7A04B2DFF1}" destId="{8923927D-F19E-498C-9940-8F4E50930E2C}" srcOrd="3" destOrd="0" parTransId="{516334BF-D79B-4921-8357-A8B528FC13F9}" sibTransId="{CBB9220A-9A22-4382-B8DB-294989D97761}"/>
    <dgm:cxn modelId="{636DFE3B-7FBC-42D3-9D18-E345A7553FA9}" type="presOf" srcId="{8923927D-F19E-498C-9940-8F4E50930E2C}" destId="{0DDD87A7-B85A-4CE7-9603-EF83BE7AA588}" srcOrd="0" destOrd="0" presId="urn:microsoft.com/office/officeart/2005/8/layout/chevron2"/>
    <dgm:cxn modelId="{9E8CE38E-A6ED-4B03-BF47-4D7E997A066A}" type="presOf" srcId="{6103943D-3AFB-4743-B620-D00B06BC476B}" destId="{3255C60C-E96F-4932-AAEA-886CFAF32E37}" srcOrd="0" destOrd="0" presId="urn:microsoft.com/office/officeart/2005/8/layout/chevron2"/>
    <dgm:cxn modelId="{8B87FA33-4BD6-4EFD-8F02-C4A37672B6D5}" srcId="{BC15C2BC-69BD-4E99-9734-B3FD6CE08BD3}" destId="{FC1607C5-1BF9-4E21-AE06-8D79DC8FB22F}" srcOrd="0" destOrd="0" parTransId="{044EE9C7-5E20-454F-A8C5-2C7F7DD017B6}" sibTransId="{2DEC5391-48FE-4861-8BA6-4B9D8F107EBB}"/>
    <dgm:cxn modelId="{3FFE34DB-73AE-4196-98C9-B6459EB33EE1}" type="presOf" srcId="{FC7F4236-EFF2-406F-B0B0-080E3DAF37BC}" destId="{A7AEF1DE-826B-49AA-91AB-F83CB52F06F8}" srcOrd="0" destOrd="0" presId="urn:microsoft.com/office/officeart/2005/8/layout/chevron2"/>
    <dgm:cxn modelId="{E7D44521-E8E2-4DE8-A49B-E7C601077E37}" type="presParOf" srcId="{578F6A39-B535-4783-98FB-EF14DC4147D1}" destId="{77BD0B17-118D-4180-80AB-630A6800A5D3}" srcOrd="0" destOrd="0" presId="urn:microsoft.com/office/officeart/2005/8/layout/chevron2"/>
    <dgm:cxn modelId="{720F93A5-994E-4013-84C9-1573B5309733}" type="presParOf" srcId="{77BD0B17-118D-4180-80AB-630A6800A5D3}" destId="{EC38B4C4-3CE1-4FD6-9E07-692200BE2787}" srcOrd="0" destOrd="0" presId="urn:microsoft.com/office/officeart/2005/8/layout/chevron2"/>
    <dgm:cxn modelId="{392AC4D5-6AD3-4DAA-B730-FF7FAF65C622}" type="presParOf" srcId="{77BD0B17-118D-4180-80AB-630A6800A5D3}" destId="{B0AA4EF8-7903-41FB-BD39-5C3295894835}" srcOrd="1" destOrd="0" presId="urn:microsoft.com/office/officeart/2005/8/layout/chevron2"/>
    <dgm:cxn modelId="{14C910CF-3BEA-4ADD-8B4E-E4D947D1D44E}" type="presParOf" srcId="{578F6A39-B535-4783-98FB-EF14DC4147D1}" destId="{B429D401-59D6-41E7-BAF9-D95A1DECCDB6}" srcOrd="1" destOrd="0" presId="urn:microsoft.com/office/officeart/2005/8/layout/chevron2"/>
    <dgm:cxn modelId="{869B05FB-E212-4C63-9ECE-77B5387275FA}" type="presParOf" srcId="{578F6A39-B535-4783-98FB-EF14DC4147D1}" destId="{317675DB-9110-422E-8CE1-6B5B235A1BC8}" srcOrd="2" destOrd="0" presId="urn:microsoft.com/office/officeart/2005/8/layout/chevron2"/>
    <dgm:cxn modelId="{319509C1-A60F-4A5C-8F83-30EAD0E91F9A}" type="presParOf" srcId="{317675DB-9110-422E-8CE1-6B5B235A1BC8}" destId="{CAE5D1A6-EDED-4B62-9578-7F52A0F9BB66}" srcOrd="0" destOrd="0" presId="urn:microsoft.com/office/officeart/2005/8/layout/chevron2"/>
    <dgm:cxn modelId="{5520E5FF-B437-42EC-BF07-3AD2134B6B26}" type="presParOf" srcId="{317675DB-9110-422E-8CE1-6B5B235A1BC8}" destId="{A7AEF1DE-826B-49AA-91AB-F83CB52F06F8}" srcOrd="1" destOrd="0" presId="urn:microsoft.com/office/officeart/2005/8/layout/chevron2"/>
    <dgm:cxn modelId="{3E316B96-FF2D-4075-A0A6-25C0EA7B001C}" type="presParOf" srcId="{578F6A39-B535-4783-98FB-EF14DC4147D1}" destId="{2B3E54E1-F622-4DF2-A467-6BA4EFACA873}" srcOrd="3" destOrd="0" presId="urn:microsoft.com/office/officeart/2005/8/layout/chevron2"/>
    <dgm:cxn modelId="{AC1FB725-D707-4282-91F9-FBCC8CD75C92}" type="presParOf" srcId="{578F6A39-B535-4783-98FB-EF14DC4147D1}" destId="{FC867CCD-FCF6-4515-9486-60942C37C486}" srcOrd="4" destOrd="0" presId="urn:microsoft.com/office/officeart/2005/8/layout/chevron2"/>
    <dgm:cxn modelId="{81FBDC84-42BE-4299-8CA4-08B2F3782AF3}" type="presParOf" srcId="{FC867CCD-FCF6-4515-9486-60942C37C486}" destId="{C4CC2575-49E7-479B-A984-B1382F659646}" srcOrd="0" destOrd="0" presId="urn:microsoft.com/office/officeart/2005/8/layout/chevron2"/>
    <dgm:cxn modelId="{7D6680AF-C3AF-47AF-A546-574F952BEB6B}" type="presParOf" srcId="{FC867CCD-FCF6-4515-9486-60942C37C486}" destId="{4A91CB16-0695-4FB1-8FF6-A0566305F32F}" srcOrd="1" destOrd="0" presId="urn:microsoft.com/office/officeart/2005/8/layout/chevron2"/>
    <dgm:cxn modelId="{FD34D3BA-0271-4E9F-9C87-107C64673E6A}" type="presParOf" srcId="{578F6A39-B535-4783-98FB-EF14DC4147D1}" destId="{39B1440D-0BB7-42BA-97B4-2FD393B690D8}" srcOrd="5" destOrd="0" presId="urn:microsoft.com/office/officeart/2005/8/layout/chevron2"/>
    <dgm:cxn modelId="{E749C8B0-5686-4F7B-A53D-631440A09576}" type="presParOf" srcId="{578F6A39-B535-4783-98FB-EF14DC4147D1}" destId="{EC16A297-8D22-4EA9-845A-920A4D57E1F3}" srcOrd="6" destOrd="0" presId="urn:microsoft.com/office/officeart/2005/8/layout/chevron2"/>
    <dgm:cxn modelId="{D033AD49-BC2E-4584-A98F-FF19FC68D842}" type="presParOf" srcId="{EC16A297-8D22-4EA9-845A-920A4D57E1F3}" destId="{0DDD87A7-B85A-4CE7-9603-EF83BE7AA588}" srcOrd="0" destOrd="0" presId="urn:microsoft.com/office/officeart/2005/8/layout/chevron2"/>
    <dgm:cxn modelId="{BBEA3C5F-4832-4A76-9BF2-A6545C3C8D09}" type="presParOf" srcId="{EC16A297-8D22-4EA9-845A-920A4D57E1F3}" destId="{3255C60C-E96F-4932-AAEA-886CFAF32E37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49750-72EB-49BE-B3C1-A63C4B39415E}" type="doc">
      <dgm:prSet loTypeId="urn:microsoft.com/office/officeart/2005/8/layout/cycle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97EF646-EEFA-40B0-9453-072ADC151224}">
      <dgm:prSet phldrT="[Текст]" custT="1"/>
      <dgm:spPr>
        <a:solidFill>
          <a:schemeClr val="accent1"/>
        </a:solidFill>
      </dgm:spPr>
      <dgm:t>
        <a:bodyPr/>
        <a:lstStyle/>
        <a:p>
          <a:pPr marL="0" indent="0"/>
          <a:r>
            <a:rPr lang="ru-RU" sz="1400" smtClean="0"/>
            <a:t>Стимулирование спроса</a:t>
          </a:r>
          <a:endParaRPr lang="ru-RU" sz="1400" dirty="0"/>
        </a:p>
      </dgm:t>
    </dgm:pt>
    <dgm:pt modelId="{854C8648-333A-4D36-A36C-3C49E265DD11}" type="parTrans" cxnId="{7E917968-B21E-4BA0-81B4-0DA3F4E9ED0E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B2ECB0A8-3CBF-4F17-9FE2-4D1B8931E07C}" type="sibTrans" cxnId="{7E917968-B21E-4BA0-81B4-0DA3F4E9ED0E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F05071C7-9B2D-4662-B2CF-1EE9131D6A09}">
      <dgm:prSet phldrT="[Текст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Фонды прямых и венчурных инвестиций, крупные инновационные компании </a:t>
          </a:r>
          <a:endParaRPr lang="ru-RU" sz="1400" dirty="0">
            <a:solidFill>
              <a:schemeClr val="tx1"/>
            </a:solidFill>
          </a:endParaRPr>
        </a:p>
      </dgm:t>
    </dgm:pt>
    <dgm:pt modelId="{8AA7498C-7FE1-46D1-9A90-C0A674525995}" type="parTrans" cxnId="{7C1D90BF-A962-400E-A56E-30AEAE2D8C2E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95C22879-E358-417B-B15E-A9BAE3360100}" type="sibTrans" cxnId="{7C1D90BF-A962-400E-A56E-30AEAE2D8C2E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80FF9CDD-A91A-4B2E-ACF0-A789014D80F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/>
            <a:t>Стимулирование предложения</a:t>
          </a:r>
          <a:endParaRPr lang="ru-RU" sz="1400" dirty="0"/>
        </a:p>
      </dgm:t>
    </dgm:pt>
    <dgm:pt modelId="{2FEEB24D-F77E-4098-BCFA-4745F48C6E1B}" type="parTrans" cxnId="{92CA14AA-587B-48BE-A385-485EAAEBB104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E85BF50D-DD5A-4875-977E-EA39AA609985}" type="sibTrans" cxnId="{92CA14AA-587B-48BE-A385-485EAAEBB104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3591549A-7646-450D-B26D-3634EC6FCDC9}">
      <dgm:prSet phldrT="[Текст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Сервисные компании, технопарки, инкубаторы, ЦТТ, брокеры сервисных услуг</a:t>
          </a:r>
          <a:endParaRPr lang="ru-RU" sz="1400" dirty="0">
            <a:solidFill>
              <a:schemeClr val="tx1"/>
            </a:solidFill>
          </a:endParaRPr>
        </a:p>
      </dgm:t>
    </dgm:pt>
    <dgm:pt modelId="{9EBA66E8-2D56-4F94-B532-ADE52E0E95F9}" type="parTrans" cxnId="{15C6A1A3-17E1-45C5-9FEC-FF9A0841E140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04CFB197-7315-4361-AC00-1C807D6FE46F}" type="sibTrans" cxnId="{15C6A1A3-17E1-45C5-9FEC-FF9A0841E140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19B61601-6A09-4253-91D3-EC06B5528F2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smtClean="0"/>
            <a:t>Информационный обмен</a:t>
          </a:r>
          <a:endParaRPr lang="ru-RU" sz="1400" dirty="0"/>
        </a:p>
      </dgm:t>
    </dgm:pt>
    <dgm:pt modelId="{595DDEB4-9ABB-4E0B-A922-A92371A81732}" type="parTrans" cxnId="{F3B8D936-D7D9-4BE8-B762-52515BEF8D3E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B892DD6F-642A-47EC-ADE3-9580EA63E96E}" type="sibTrans" cxnId="{F3B8D936-D7D9-4BE8-B762-52515BEF8D3E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0FCDBE4A-9A26-417E-A1F8-D5985AA3C0E5}">
      <dgm:prSet phldrT="[Текст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 anchor="b"/>
        <a:lstStyle/>
        <a:p>
          <a:r>
            <a:rPr lang="ru-RU" sz="1400" smtClean="0">
              <a:solidFill>
                <a:schemeClr val="tx1"/>
              </a:solidFill>
            </a:rPr>
            <a:t>Информационные, новостные, аналитические печатные и интернет издания</a:t>
          </a:r>
          <a:endParaRPr lang="ru-RU" sz="1400" dirty="0">
            <a:solidFill>
              <a:schemeClr val="tx1"/>
            </a:solidFill>
          </a:endParaRPr>
        </a:p>
      </dgm:t>
    </dgm:pt>
    <dgm:pt modelId="{5704176C-C52D-4006-8E4F-328D39706B65}" type="parTrans" cxnId="{7F8A266D-565A-4BB8-96E8-F9D250FC4C17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8E714264-0717-4476-BBF4-2DF80B192AB0}" type="sibTrans" cxnId="{7F8A266D-565A-4BB8-96E8-F9D250FC4C17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CF12AC07-1096-4166-9EB5-DE2D308C8B8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smtClean="0"/>
            <a:t>Координация деятельности</a:t>
          </a:r>
          <a:endParaRPr lang="ru-RU" sz="1400" dirty="0"/>
        </a:p>
      </dgm:t>
    </dgm:pt>
    <dgm:pt modelId="{510D319F-7990-47D3-89D0-7AB327E6B41D}" type="parTrans" cxnId="{A7CC7043-617E-4447-B432-1587A57D3BA6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F80E1562-C324-479A-91F2-9C168DD9F759}" type="sibTrans" cxnId="{A7CC7043-617E-4447-B432-1587A57D3BA6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845396C9-0503-4C04-9634-9B54004DD664}">
      <dgm:prSet phldrT="[Текст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 anchor="b"/>
        <a:lstStyle/>
        <a:p>
          <a:r>
            <a:rPr lang="ru-RU" sz="1400" dirty="0" smtClean="0">
              <a:solidFill>
                <a:schemeClr val="tx1"/>
              </a:solidFill>
            </a:rPr>
            <a:t>Институты развития, органы исполнительной власти, отраслевые министерства</a:t>
          </a:r>
          <a:endParaRPr lang="ru-RU" sz="1400" dirty="0">
            <a:solidFill>
              <a:schemeClr val="tx1"/>
            </a:solidFill>
          </a:endParaRPr>
        </a:p>
      </dgm:t>
    </dgm:pt>
    <dgm:pt modelId="{4260A65F-086C-4BC7-997A-4FE4F496ABCD}" type="parTrans" cxnId="{9F8786AF-4562-417D-B35B-05A875103E63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4B4A708F-930F-4AD2-A70D-00C80B84B605}" type="sibTrans" cxnId="{9F8786AF-4562-417D-B35B-05A875103E63}">
      <dgm:prSet/>
      <dgm:spPr/>
      <dgm:t>
        <a:bodyPr/>
        <a:lstStyle/>
        <a:p>
          <a:endParaRPr lang="ru-RU" sz="2000">
            <a:solidFill>
              <a:schemeClr val="accent1">
                <a:lumMod val="75000"/>
              </a:schemeClr>
            </a:solidFill>
          </a:endParaRPr>
        </a:p>
      </dgm:t>
    </dgm:pt>
    <dgm:pt modelId="{29567483-A2EF-4C08-B689-1AB46B7CBE69}" type="pres">
      <dgm:prSet presAssocID="{7EC49750-72EB-49BE-B3C1-A63C4B3941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1FB3D7-88DD-4CB7-9D56-B4DF80908F02}" type="pres">
      <dgm:prSet presAssocID="{7EC49750-72EB-49BE-B3C1-A63C4B39415E}" presName="children" presStyleCnt="0"/>
      <dgm:spPr/>
      <dgm:t>
        <a:bodyPr/>
        <a:lstStyle/>
        <a:p>
          <a:endParaRPr lang="ru-RU"/>
        </a:p>
      </dgm:t>
    </dgm:pt>
    <dgm:pt modelId="{079EA65F-F95D-4AD9-99B5-1DFB2F332475}" type="pres">
      <dgm:prSet presAssocID="{7EC49750-72EB-49BE-B3C1-A63C4B39415E}" presName="child1group" presStyleCnt="0"/>
      <dgm:spPr/>
      <dgm:t>
        <a:bodyPr/>
        <a:lstStyle/>
        <a:p>
          <a:endParaRPr lang="ru-RU"/>
        </a:p>
      </dgm:t>
    </dgm:pt>
    <dgm:pt modelId="{4ACF374F-C389-49B5-8FCC-CE4999928DF6}" type="pres">
      <dgm:prSet presAssocID="{7EC49750-72EB-49BE-B3C1-A63C4B39415E}" presName="child1" presStyleLbl="bgAcc1" presStyleIdx="0" presStyleCnt="4" custScaleY="92639"/>
      <dgm:spPr/>
      <dgm:t>
        <a:bodyPr/>
        <a:lstStyle/>
        <a:p>
          <a:endParaRPr lang="ru-RU"/>
        </a:p>
      </dgm:t>
    </dgm:pt>
    <dgm:pt modelId="{818B7065-722D-4D90-9F88-AD4E9AFB4870}" type="pres">
      <dgm:prSet presAssocID="{7EC49750-72EB-49BE-B3C1-A63C4B39415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4C902-F5C7-4EBF-89D0-D4E2E2C1B2FC}" type="pres">
      <dgm:prSet presAssocID="{7EC49750-72EB-49BE-B3C1-A63C4B39415E}" presName="child2group" presStyleCnt="0"/>
      <dgm:spPr/>
      <dgm:t>
        <a:bodyPr/>
        <a:lstStyle/>
        <a:p>
          <a:endParaRPr lang="ru-RU"/>
        </a:p>
      </dgm:t>
    </dgm:pt>
    <dgm:pt modelId="{72C92DA6-AEAB-43CF-B4E6-4ACC0F7071B0}" type="pres">
      <dgm:prSet presAssocID="{7EC49750-72EB-49BE-B3C1-A63C4B39415E}" presName="child2" presStyleLbl="bgAcc1" presStyleIdx="1" presStyleCnt="4"/>
      <dgm:spPr/>
      <dgm:t>
        <a:bodyPr/>
        <a:lstStyle/>
        <a:p>
          <a:endParaRPr lang="ru-RU"/>
        </a:p>
      </dgm:t>
    </dgm:pt>
    <dgm:pt modelId="{BE05D316-6631-4A4D-A0D5-53E82046C124}" type="pres">
      <dgm:prSet presAssocID="{7EC49750-72EB-49BE-B3C1-A63C4B39415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31A29-B097-4720-B977-816A52822DF4}" type="pres">
      <dgm:prSet presAssocID="{7EC49750-72EB-49BE-B3C1-A63C4B39415E}" presName="child3group" presStyleCnt="0"/>
      <dgm:spPr/>
      <dgm:t>
        <a:bodyPr/>
        <a:lstStyle/>
        <a:p>
          <a:endParaRPr lang="ru-RU"/>
        </a:p>
      </dgm:t>
    </dgm:pt>
    <dgm:pt modelId="{9671C08A-6BD2-4934-B6A9-4FAF63BF2A71}" type="pres">
      <dgm:prSet presAssocID="{7EC49750-72EB-49BE-B3C1-A63C4B39415E}" presName="child3" presStyleLbl="bgAcc1" presStyleIdx="2" presStyleCnt="4"/>
      <dgm:spPr/>
      <dgm:t>
        <a:bodyPr/>
        <a:lstStyle/>
        <a:p>
          <a:endParaRPr lang="ru-RU"/>
        </a:p>
      </dgm:t>
    </dgm:pt>
    <dgm:pt modelId="{946C0E3E-590E-49F2-A1E9-43BC280D2025}" type="pres">
      <dgm:prSet presAssocID="{7EC49750-72EB-49BE-B3C1-A63C4B39415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B891B-0A7D-403A-A755-160EE53E1E30}" type="pres">
      <dgm:prSet presAssocID="{7EC49750-72EB-49BE-B3C1-A63C4B39415E}" presName="child4group" presStyleCnt="0"/>
      <dgm:spPr/>
      <dgm:t>
        <a:bodyPr/>
        <a:lstStyle/>
        <a:p>
          <a:endParaRPr lang="ru-RU"/>
        </a:p>
      </dgm:t>
    </dgm:pt>
    <dgm:pt modelId="{C44F83F4-F4E0-43EB-ACB3-5F561FE9B609}" type="pres">
      <dgm:prSet presAssocID="{7EC49750-72EB-49BE-B3C1-A63C4B39415E}" presName="child4" presStyleLbl="bgAcc1" presStyleIdx="3" presStyleCnt="4"/>
      <dgm:spPr/>
      <dgm:t>
        <a:bodyPr/>
        <a:lstStyle/>
        <a:p>
          <a:endParaRPr lang="ru-RU"/>
        </a:p>
      </dgm:t>
    </dgm:pt>
    <dgm:pt modelId="{2068B6AE-0C93-4295-81D1-DB124CE742B4}" type="pres">
      <dgm:prSet presAssocID="{7EC49750-72EB-49BE-B3C1-A63C4B39415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4704C-8BAC-411A-B6DB-92934109A4B0}" type="pres">
      <dgm:prSet presAssocID="{7EC49750-72EB-49BE-B3C1-A63C4B39415E}" presName="childPlaceholder" presStyleCnt="0"/>
      <dgm:spPr/>
      <dgm:t>
        <a:bodyPr/>
        <a:lstStyle/>
        <a:p>
          <a:endParaRPr lang="ru-RU"/>
        </a:p>
      </dgm:t>
    </dgm:pt>
    <dgm:pt modelId="{0E3B167A-1891-4BC2-874B-61FDA7CC8A25}" type="pres">
      <dgm:prSet presAssocID="{7EC49750-72EB-49BE-B3C1-A63C4B39415E}" presName="circle" presStyleCnt="0"/>
      <dgm:spPr/>
      <dgm:t>
        <a:bodyPr/>
        <a:lstStyle/>
        <a:p>
          <a:endParaRPr lang="ru-RU"/>
        </a:p>
      </dgm:t>
    </dgm:pt>
    <dgm:pt modelId="{36AF125C-4E2E-44F5-9DFF-ECCF48DEF351}" type="pres">
      <dgm:prSet presAssocID="{7EC49750-72EB-49BE-B3C1-A63C4B39415E}" presName="quadrant1" presStyleLbl="node1" presStyleIdx="0" presStyleCnt="4" custLinFactNeighborX="9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776F3-9090-40DB-921E-3B222430A2C3}" type="pres">
      <dgm:prSet presAssocID="{7EC49750-72EB-49BE-B3C1-A63C4B39415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5D6F9-A7F4-4C66-B51D-8DECE64F2380}" type="pres">
      <dgm:prSet presAssocID="{7EC49750-72EB-49BE-B3C1-A63C4B39415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5DFCC-E990-4A04-BCFF-0664DA15C2FA}" type="pres">
      <dgm:prSet presAssocID="{7EC49750-72EB-49BE-B3C1-A63C4B39415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AB12-D3B0-480E-A6E3-B64C4CE5E59C}" type="pres">
      <dgm:prSet presAssocID="{7EC49750-72EB-49BE-B3C1-A63C4B39415E}" presName="quadrantPlaceholder" presStyleCnt="0"/>
      <dgm:spPr/>
      <dgm:t>
        <a:bodyPr/>
        <a:lstStyle/>
        <a:p>
          <a:endParaRPr lang="ru-RU"/>
        </a:p>
      </dgm:t>
    </dgm:pt>
    <dgm:pt modelId="{43A092A7-F33A-405B-8582-1C213B8BE18B}" type="pres">
      <dgm:prSet presAssocID="{7EC49750-72EB-49BE-B3C1-A63C4B39415E}" presName="center1" presStyleLbl="fgShp" presStyleIdx="0" presStyleCnt="2" custFlipVert="1" custScaleX="23703" custScaleY="38462" custLinFactX="300000" custLinFactNeighborX="328147" custLinFactNeighborY="52092"/>
      <dgm:spPr/>
      <dgm:t>
        <a:bodyPr/>
        <a:lstStyle/>
        <a:p>
          <a:endParaRPr lang="ru-RU"/>
        </a:p>
      </dgm:t>
    </dgm:pt>
    <dgm:pt modelId="{1A9168E5-1C2C-44F9-9281-AD4026EA68BB}" type="pres">
      <dgm:prSet presAssocID="{7EC49750-72EB-49BE-B3C1-A63C4B39415E}" presName="center2" presStyleLbl="fgShp" presStyleIdx="1" presStyleCnt="2" custFlipHor="1" custScaleX="23704" custScaleY="16057" custLinFactX="300000" custLinFactNeighborX="340000" custLinFactNeighborY="29687"/>
      <dgm:spPr/>
      <dgm:t>
        <a:bodyPr/>
        <a:lstStyle/>
        <a:p>
          <a:endParaRPr lang="ru-RU"/>
        </a:p>
      </dgm:t>
    </dgm:pt>
  </dgm:ptLst>
  <dgm:cxnLst>
    <dgm:cxn modelId="{0F24FCA5-02AD-4BDE-A42F-AD2BFE15C93A}" type="presOf" srcId="{19B61601-6A09-4253-91D3-EC06B5528F21}" destId="{9985D6F9-A7F4-4C66-B51D-8DECE64F2380}" srcOrd="0" destOrd="0" presId="urn:microsoft.com/office/officeart/2005/8/layout/cycle4"/>
    <dgm:cxn modelId="{A53AFC93-40CD-48F4-9EB4-BABE8546463E}" type="presOf" srcId="{F05071C7-9B2D-4662-B2CF-1EE9131D6A09}" destId="{818B7065-722D-4D90-9F88-AD4E9AFB4870}" srcOrd="1" destOrd="0" presId="urn:microsoft.com/office/officeart/2005/8/layout/cycle4"/>
    <dgm:cxn modelId="{4F95C447-FB8D-4BA0-906D-CED246995089}" type="presOf" srcId="{7EC49750-72EB-49BE-B3C1-A63C4B39415E}" destId="{29567483-A2EF-4C08-B689-1AB46B7CBE69}" srcOrd="0" destOrd="0" presId="urn:microsoft.com/office/officeart/2005/8/layout/cycle4"/>
    <dgm:cxn modelId="{E2F030AA-F945-4F4D-8161-7BA458C83955}" type="presOf" srcId="{797EF646-EEFA-40B0-9453-072ADC151224}" destId="{36AF125C-4E2E-44F5-9DFF-ECCF48DEF351}" srcOrd="0" destOrd="0" presId="urn:microsoft.com/office/officeart/2005/8/layout/cycle4"/>
    <dgm:cxn modelId="{92CA14AA-587B-48BE-A385-485EAAEBB104}" srcId="{7EC49750-72EB-49BE-B3C1-A63C4B39415E}" destId="{80FF9CDD-A91A-4B2E-ACF0-A789014D80FB}" srcOrd="1" destOrd="0" parTransId="{2FEEB24D-F77E-4098-BCFA-4745F48C6E1B}" sibTransId="{E85BF50D-DD5A-4875-977E-EA39AA609985}"/>
    <dgm:cxn modelId="{E9B439FD-6F28-4428-8A79-D8EEDC0BD3BB}" type="presOf" srcId="{3591549A-7646-450D-B26D-3634EC6FCDC9}" destId="{72C92DA6-AEAB-43CF-B4E6-4ACC0F7071B0}" srcOrd="0" destOrd="0" presId="urn:microsoft.com/office/officeart/2005/8/layout/cycle4"/>
    <dgm:cxn modelId="{22C8C032-7F32-4E27-A6BA-A68B9A778A55}" type="presOf" srcId="{845396C9-0503-4C04-9634-9B54004DD664}" destId="{2068B6AE-0C93-4295-81D1-DB124CE742B4}" srcOrd="1" destOrd="0" presId="urn:microsoft.com/office/officeart/2005/8/layout/cycle4"/>
    <dgm:cxn modelId="{0F0883C4-5D4D-4398-A8A1-297ABA9AAA25}" type="presOf" srcId="{0FCDBE4A-9A26-417E-A1F8-D5985AA3C0E5}" destId="{946C0E3E-590E-49F2-A1E9-43BC280D2025}" srcOrd="1" destOrd="0" presId="urn:microsoft.com/office/officeart/2005/8/layout/cycle4"/>
    <dgm:cxn modelId="{3B3D5FCC-470B-4E7A-9858-31A6F272F574}" type="presOf" srcId="{0FCDBE4A-9A26-417E-A1F8-D5985AA3C0E5}" destId="{9671C08A-6BD2-4934-B6A9-4FAF63BF2A71}" srcOrd="0" destOrd="0" presId="urn:microsoft.com/office/officeart/2005/8/layout/cycle4"/>
    <dgm:cxn modelId="{76A97CE2-15F1-43A0-8064-232DCB9F89B6}" type="presOf" srcId="{80FF9CDD-A91A-4B2E-ACF0-A789014D80FB}" destId="{41E776F3-9090-40DB-921E-3B222430A2C3}" srcOrd="0" destOrd="0" presId="urn:microsoft.com/office/officeart/2005/8/layout/cycle4"/>
    <dgm:cxn modelId="{15C6A1A3-17E1-45C5-9FEC-FF9A0841E140}" srcId="{80FF9CDD-A91A-4B2E-ACF0-A789014D80FB}" destId="{3591549A-7646-450D-B26D-3634EC6FCDC9}" srcOrd="0" destOrd="0" parTransId="{9EBA66E8-2D56-4F94-B532-ADE52E0E95F9}" sibTransId="{04CFB197-7315-4361-AC00-1C807D6FE46F}"/>
    <dgm:cxn modelId="{D2ECDD99-215C-404F-9632-7ED4F527669E}" type="presOf" srcId="{CF12AC07-1096-4166-9EB5-DE2D308C8B8C}" destId="{0625DFCC-E990-4A04-BCFF-0664DA15C2FA}" srcOrd="0" destOrd="0" presId="urn:microsoft.com/office/officeart/2005/8/layout/cycle4"/>
    <dgm:cxn modelId="{7F8A266D-565A-4BB8-96E8-F9D250FC4C17}" srcId="{19B61601-6A09-4253-91D3-EC06B5528F21}" destId="{0FCDBE4A-9A26-417E-A1F8-D5985AA3C0E5}" srcOrd="0" destOrd="0" parTransId="{5704176C-C52D-4006-8E4F-328D39706B65}" sibTransId="{8E714264-0717-4476-BBF4-2DF80B192AB0}"/>
    <dgm:cxn modelId="{D5F80D26-3B50-4A6C-B744-A7D85A9C9FF1}" type="presOf" srcId="{845396C9-0503-4C04-9634-9B54004DD664}" destId="{C44F83F4-F4E0-43EB-ACB3-5F561FE9B609}" srcOrd="0" destOrd="0" presId="urn:microsoft.com/office/officeart/2005/8/layout/cycle4"/>
    <dgm:cxn modelId="{9F8786AF-4562-417D-B35B-05A875103E63}" srcId="{CF12AC07-1096-4166-9EB5-DE2D308C8B8C}" destId="{845396C9-0503-4C04-9634-9B54004DD664}" srcOrd="0" destOrd="0" parTransId="{4260A65F-086C-4BC7-997A-4FE4F496ABCD}" sibTransId="{4B4A708F-930F-4AD2-A70D-00C80B84B605}"/>
    <dgm:cxn modelId="{7C1D90BF-A962-400E-A56E-30AEAE2D8C2E}" srcId="{797EF646-EEFA-40B0-9453-072ADC151224}" destId="{F05071C7-9B2D-4662-B2CF-1EE9131D6A09}" srcOrd="0" destOrd="0" parTransId="{8AA7498C-7FE1-46D1-9A90-C0A674525995}" sibTransId="{95C22879-E358-417B-B15E-A9BAE3360100}"/>
    <dgm:cxn modelId="{7E917968-B21E-4BA0-81B4-0DA3F4E9ED0E}" srcId="{7EC49750-72EB-49BE-B3C1-A63C4B39415E}" destId="{797EF646-EEFA-40B0-9453-072ADC151224}" srcOrd="0" destOrd="0" parTransId="{854C8648-333A-4D36-A36C-3C49E265DD11}" sibTransId="{B2ECB0A8-3CBF-4F17-9FE2-4D1B8931E07C}"/>
    <dgm:cxn modelId="{A7B9E783-B767-402C-B7F6-DBA2FF1E5CB6}" type="presOf" srcId="{F05071C7-9B2D-4662-B2CF-1EE9131D6A09}" destId="{4ACF374F-C389-49B5-8FCC-CE4999928DF6}" srcOrd="0" destOrd="0" presId="urn:microsoft.com/office/officeart/2005/8/layout/cycle4"/>
    <dgm:cxn modelId="{A680CF29-E2C6-494A-9BC7-99935FAB3F85}" type="presOf" srcId="{3591549A-7646-450D-B26D-3634EC6FCDC9}" destId="{BE05D316-6631-4A4D-A0D5-53E82046C124}" srcOrd="1" destOrd="0" presId="urn:microsoft.com/office/officeart/2005/8/layout/cycle4"/>
    <dgm:cxn modelId="{A7CC7043-617E-4447-B432-1587A57D3BA6}" srcId="{7EC49750-72EB-49BE-B3C1-A63C4B39415E}" destId="{CF12AC07-1096-4166-9EB5-DE2D308C8B8C}" srcOrd="3" destOrd="0" parTransId="{510D319F-7990-47D3-89D0-7AB327E6B41D}" sibTransId="{F80E1562-C324-479A-91F2-9C168DD9F759}"/>
    <dgm:cxn modelId="{F3B8D936-D7D9-4BE8-B762-52515BEF8D3E}" srcId="{7EC49750-72EB-49BE-B3C1-A63C4B39415E}" destId="{19B61601-6A09-4253-91D3-EC06B5528F21}" srcOrd="2" destOrd="0" parTransId="{595DDEB4-9ABB-4E0B-A922-A92371A81732}" sibTransId="{B892DD6F-642A-47EC-ADE3-9580EA63E96E}"/>
    <dgm:cxn modelId="{8C052E8B-C61E-40CD-94D8-654B892E51CC}" type="presParOf" srcId="{29567483-A2EF-4C08-B689-1AB46B7CBE69}" destId="{FF1FB3D7-88DD-4CB7-9D56-B4DF80908F02}" srcOrd="0" destOrd="0" presId="urn:microsoft.com/office/officeart/2005/8/layout/cycle4"/>
    <dgm:cxn modelId="{0D49B068-48E7-4795-861E-6C24B30B37C1}" type="presParOf" srcId="{FF1FB3D7-88DD-4CB7-9D56-B4DF80908F02}" destId="{079EA65F-F95D-4AD9-99B5-1DFB2F332475}" srcOrd="0" destOrd="0" presId="urn:microsoft.com/office/officeart/2005/8/layout/cycle4"/>
    <dgm:cxn modelId="{E21ED456-58B2-4FF4-B5F1-E305473FD10A}" type="presParOf" srcId="{079EA65F-F95D-4AD9-99B5-1DFB2F332475}" destId="{4ACF374F-C389-49B5-8FCC-CE4999928DF6}" srcOrd="0" destOrd="0" presId="urn:microsoft.com/office/officeart/2005/8/layout/cycle4"/>
    <dgm:cxn modelId="{1B800B06-3B38-42E3-AED0-E7F84A1EB3C5}" type="presParOf" srcId="{079EA65F-F95D-4AD9-99B5-1DFB2F332475}" destId="{818B7065-722D-4D90-9F88-AD4E9AFB4870}" srcOrd="1" destOrd="0" presId="urn:microsoft.com/office/officeart/2005/8/layout/cycle4"/>
    <dgm:cxn modelId="{D757AFD6-14E7-4A9E-91FC-69B7402D3D1E}" type="presParOf" srcId="{FF1FB3D7-88DD-4CB7-9D56-B4DF80908F02}" destId="{C8E4C902-F5C7-4EBF-89D0-D4E2E2C1B2FC}" srcOrd="1" destOrd="0" presId="urn:microsoft.com/office/officeart/2005/8/layout/cycle4"/>
    <dgm:cxn modelId="{C8C5A5C3-17F7-4923-BE4A-F65BE2C31C6E}" type="presParOf" srcId="{C8E4C902-F5C7-4EBF-89D0-D4E2E2C1B2FC}" destId="{72C92DA6-AEAB-43CF-B4E6-4ACC0F7071B0}" srcOrd="0" destOrd="0" presId="urn:microsoft.com/office/officeart/2005/8/layout/cycle4"/>
    <dgm:cxn modelId="{C1B89977-8910-42C6-A3A5-7289C7A0CDE7}" type="presParOf" srcId="{C8E4C902-F5C7-4EBF-89D0-D4E2E2C1B2FC}" destId="{BE05D316-6631-4A4D-A0D5-53E82046C124}" srcOrd="1" destOrd="0" presId="urn:microsoft.com/office/officeart/2005/8/layout/cycle4"/>
    <dgm:cxn modelId="{8092CDE0-C224-48A2-A682-735BFA4E5A24}" type="presParOf" srcId="{FF1FB3D7-88DD-4CB7-9D56-B4DF80908F02}" destId="{8A231A29-B097-4720-B977-816A52822DF4}" srcOrd="2" destOrd="0" presId="urn:microsoft.com/office/officeart/2005/8/layout/cycle4"/>
    <dgm:cxn modelId="{8A24329D-3FD2-4415-A2B5-9C6CB499D634}" type="presParOf" srcId="{8A231A29-B097-4720-B977-816A52822DF4}" destId="{9671C08A-6BD2-4934-B6A9-4FAF63BF2A71}" srcOrd="0" destOrd="0" presId="urn:microsoft.com/office/officeart/2005/8/layout/cycle4"/>
    <dgm:cxn modelId="{755C48BB-4332-4EF3-BCF8-2A4755FB1850}" type="presParOf" srcId="{8A231A29-B097-4720-B977-816A52822DF4}" destId="{946C0E3E-590E-49F2-A1E9-43BC280D2025}" srcOrd="1" destOrd="0" presId="urn:microsoft.com/office/officeart/2005/8/layout/cycle4"/>
    <dgm:cxn modelId="{3CD22754-93FA-4BF0-AB54-5540C184CC24}" type="presParOf" srcId="{FF1FB3D7-88DD-4CB7-9D56-B4DF80908F02}" destId="{69AB891B-0A7D-403A-A755-160EE53E1E30}" srcOrd="3" destOrd="0" presId="urn:microsoft.com/office/officeart/2005/8/layout/cycle4"/>
    <dgm:cxn modelId="{40BD1720-B815-4EC5-A85E-ECF84E528982}" type="presParOf" srcId="{69AB891B-0A7D-403A-A755-160EE53E1E30}" destId="{C44F83F4-F4E0-43EB-ACB3-5F561FE9B609}" srcOrd="0" destOrd="0" presId="urn:microsoft.com/office/officeart/2005/8/layout/cycle4"/>
    <dgm:cxn modelId="{0F8F0985-BB60-44F3-8F3B-5D65F30D4AF8}" type="presParOf" srcId="{69AB891B-0A7D-403A-A755-160EE53E1E30}" destId="{2068B6AE-0C93-4295-81D1-DB124CE742B4}" srcOrd="1" destOrd="0" presId="urn:microsoft.com/office/officeart/2005/8/layout/cycle4"/>
    <dgm:cxn modelId="{4184E01C-3515-4BC4-858B-B29529B32430}" type="presParOf" srcId="{FF1FB3D7-88DD-4CB7-9D56-B4DF80908F02}" destId="{1914704C-8BAC-411A-B6DB-92934109A4B0}" srcOrd="4" destOrd="0" presId="urn:microsoft.com/office/officeart/2005/8/layout/cycle4"/>
    <dgm:cxn modelId="{169E45AF-8A73-4537-B6A8-AF113B1BD6CF}" type="presParOf" srcId="{29567483-A2EF-4C08-B689-1AB46B7CBE69}" destId="{0E3B167A-1891-4BC2-874B-61FDA7CC8A25}" srcOrd="1" destOrd="0" presId="urn:microsoft.com/office/officeart/2005/8/layout/cycle4"/>
    <dgm:cxn modelId="{DFF775E2-9A6C-42E5-96EB-4ED984E1352F}" type="presParOf" srcId="{0E3B167A-1891-4BC2-874B-61FDA7CC8A25}" destId="{36AF125C-4E2E-44F5-9DFF-ECCF48DEF351}" srcOrd="0" destOrd="0" presId="urn:microsoft.com/office/officeart/2005/8/layout/cycle4"/>
    <dgm:cxn modelId="{C6FC9A66-6DFE-4D25-9D6C-7D62098D8255}" type="presParOf" srcId="{0E3B167A-1891-4BC2-874B-61FDA7CC8A25}" destId="{41E776F3-9090-40DB-921E-3B222430A2C3}" srcOrd="1" destOrd="0" presId="urn:microsoft.com/office/officeart/2005/8/layout/cycle4"/>
    <dgm:cxn modelId="{861443BF-3A03-4265-9B95-FC604EF0A567}" type="presParOf" srcId="{0E3B167A-1891-4BC2-874B-61FDA7CC8A25}" destId="{9985D6F9-A7F4-4C66-B51D-8DECE64F2380}" srcOrd="2" destOrd="0" presId="urn:microsoft.com/office/officeart/2005/8/layout/cycle4"/>
    <dgm:cxn modelId="{B6525EED-7AC7-4C33-8574-EC4C72D02B8A}" type="presParOf" srcId="{0E3B167A-1891-4BC2-874B-61FDA7CC8A25}" destId="{0625DFCC-E990-4A04-BCFF-0664DA15C2FA}" srcOrd="3" destOrd="0" presId="urn:microsoft.com/office/officeart/2005/8/layout/cycle4"/>
    <dgm:cxn modelId="{B445295D-F205-4FD7-9636-8A828B7E885D}" type="presParOf" srcId="{0E3B167A-1891-4BC2-874B-61FDA7CC8A25}" destId="{E51BAB12-D3B0-480E-A6E3-B64C4CE5E59C}" srcOrd="4" destOrd="0" presId="urn:microsoft.com/office/officeart/2005/8/layout/cycle4"/>
    <dgm:cxn modelId="{E6D970A9-BCA7-40D2-81E2-E3DCAF5C7211}" type="presParOf" srcId="{29567483-A2EF-4C08-B689-1AB46B7CBE69}" destId="{43A092A7-F33A-405B-8582-1C213B8BE18B}" srcOrd="2" destOrd="0" presId="urn:microsoft.com/office/officeart/2005/8/layout/cycle4"/>
    <dgm:cxn modelId="{E34CF0C7-DE9F-420E-8BC7-423FD1B98816}" type="presParOf" srcId="{29567483-A2EF-4C08-B689-1AB46B7CBE69}" destId="{1A9168E5-1C2C-44F9-9281-AD4026EA68B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3F5F-D058-4E8D-8AD7-417A2E6E2CC1}">
      <dsp:nvSpPr>
        <dsp:cNvPr id="0" name=""/>
        <dsp:cNvSpPr/>
      </dsp:nvSpPr>
      <dsp:spPr>
        <a:xfrm>
          <a:off x="355986" y="3788"/>
          <a:ext cx="2167614" cy="1618078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Сопровождение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Лицензирование, сертификация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Защита интеллектуальной собственности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93900" y="41702"/>
        <a:ext cx="2091786" cy="1580164"/>
      </dsp:txXfrm>
    </dsp:sp>
    <dsp:sp modelId="{B21FB465-33F6-456E-8ACD-DBDADE4C323F}">
      <dsp:nvSpPr>
        <dsp:cNvPr id="0" name=""/>
        <dsp:cNvSpPr/>
      </dsp:nvSpPr>
      <dsp:spPr>
        <a:xfrm>
          <a:off x="128386" y="1548810"/>
          <a:ext cx="2622813" cy="841886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Юридические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128386" y="1548810"/>
        <a:ext cx="1847051" cy="841886"/>
      </dsp:txXfrm>
    </dsp:sp>
    <dsp:sp modelId="{6DACF9FC-E8C0-4DBB-B941-49F58FE87CAF}">
      <dsp:nvSpPr>
        <dsp:cNvPr id="0" name=""/>
        <dsp:cNvSpPr/>
      </dsp:nvSpPr>
      <dsp:spPr>
        <a:xfrm>
          <a:off x="1943793" y="1732384"/>
          <a:ext cx="758664" cy="75866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A1D62-A6C3-4E89-A3F4-8287750FDFD0}">
      <dsp:nvSpPr>
        <dsp:cNvPr id="0" name=""/>
        <dsp:cNvSpPr/>
      </dsp:nvSpPr>
      <dsp:spPr>
        <a:xfrm>
          <a:off x="3166753" y="3788"/>
          <a:ext cx="2167614" cy="1618078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Продвижение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Исследования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204667" y="41702"/>
        <a:ext cx="2091786" cy="1580164"/>
      </dsp:txXfrm>
    </dsp:sp>
    <dsp:sp modelId="{C0C9B40C-FCB3-49AB-B91D-161C8409DE7C}">
      <dsp:nvSpPr>
        <dsp:cNvPr id="0" name=""/>
        <dsp:cNvSpPr/>
      </dsp:nvSpPr>
      <dsp:spPr>
        <a:xfrm>
          <a:off x="2939154" y="1548810"/>
          <a:ext cx="2622813" cy="841886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Маркетинговые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2939154" y="1548810"/>
        <a:ext cx="1847051" cy="841886"/>
      </dsp:txXfrm>
    </dsp:sp>
    <dsp:sp modelId="{415AEBA0-BC2E-4BF3-9F2D-43DAB85359F7}">
      <dsp:nvSpPr>
        <dsp:cNvPr id="0" name=""/>
        <dsp:cNvSpPr/>
      </dsp:nvSpPr>
      <dsp:spPr>
        <a:xfrm>
          <a:off x="4754561" y="1732384"/>
          <a:ext cx="758664" cy="758664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00A95-1292-45C6-8CB9-BD75684E7305}">
      <dsp:nvSpPr>
        <dsp:cNvPr id="0" name=""/>
        <dsp:cNvSpPr/>
      </dsp:nvSpPr>
      <dsp:spPr>
        <a:xfrm>
          <a:off x="5977521" y="3788"/>
          <a:ext cx="2167614" cy="1618078"/>
        </a:xfrm>
        <a:prstGeom prst="round2SameRect">
          <a:avLst>
            <a:gd name="adj1" fmla="val 8000"/>
            <a:gd name="adj2" fmla="val 0"/>
          </a:avLst>
        </a:prstGeom>
        <a:solidFill>
          <a:srgbClr val="FFFFFF">
            <a:alpha val="69804"/>
          </a:srgbClr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Бухгалтерия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Привлечение инвестиций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6015435" y="41702"/>
        <a:ext cx="2091786" cy="1580164"/>
      </dsp:txXfrm>
    </dsp:sp>
    <dsp:sp modelId="{A421BF71-18EC-4825-95C1-72D0640F600F}">
      <dsp:nvSpPr>
        <dsp:cNvPr id="0" name=""/>
        <dsp:cNvSpPr/>
      </dsp:nvSpPr>
      <dsp:spPr>
        <a:xfrm>
          <a:off x="5749922" y="1548810"/>
          <a:ext cx="2622813" cy="841886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Финансовые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5749922" y="1548810"/>
        <a:ext cx="1847051" cy="841886"/>
      </dsp:txXfrm>
    </dsp:sp>
    <dsp:sp modelId="{0F62B9CB-A2F6-4D62-9D5F-9C382D78B9FC}">
      <dsp:nvSpPr>
        <dsp:cNvPr id="0" name=""/>
        <dsp:cNvSpPr/>
      </dsp:nvSpPr>
      <dsp:spPr>
        <a:xfrm>
          <a:off x="7565328" y="1732384"/>
          <a:ext cx="758664" cy="758664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2340-C8D3-479D-AAE8-0055972F65CC}">
      <dsp:nvSpPr>
        <dsp:cNvPr id="0" name=""/>
        <dsp:cNvSpPr/>
      </dsp:nvSpPr>
      <dsp:spPr>
        <a:xfrm>
          <a:off x="355986" y="2866800"/>
          <a:ext cx="2167614" cy="1618078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Дизайн-бюро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Оборудование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Экспертиза и прогнозирование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93900" y="2904714"/>
        <a:ext cx="2091786" cy="1580164"/>
      </dsp:txXfrm>
    </dsp:sp>
    <dsp:sp modelId="{A681AA6C-6304-4A6B-9621-4C2EDA23BD02}">
      <dsp:nvSpPr>
        <dsp:cNvPr id="0" name=""/>
        <dsp:cNvSpPr/>
      </dsp:nvSpPr>
      <dsp:spPr>
        <a:xfrm>
          <a:off x="128386" y="4411822"/>
          <a:ext cx="2622813" cy="841886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Технологические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128386" y="4411822"/>
        <a:ext cx="1847051" cy="841886"/>
      </dsp:txXfrm>
    </dsp:sp>
    <dsp:sp modelId="{3C9CC0B7-D1EB-4FEC-B359-730E6EA9F972}">
      <dsp:nvSpPr>
        <dsp:cNvPr id="0" name=""/>
        <dsp:cNvSpPr/>
      </dsp:nvSpPr>
      <dsp:spPr>
        <a:xfrm>
          <a:off x="1943793" y="4595396"/>
          <a:ext cx="758664" cy="758664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18976-7667-4FCD-9E07-4A55084CBAB1}">
      <dsp:nvSpPr>
        <dsp:cNvPr id="0" name=""/>
        <dsp:cNvSpPr/>
      </dsp:nvSpPr>
      <dsp:spPr>
        <a:xfrm>
          <a:off x="3166753" y="2866800"/>
          <a:ext cx="2167614" cy="1618078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Управление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Стратегия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Персонал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204667" y="2904714"/>
        <a:ext cx="2091786" cy="1580164"/>
      </dsp:txXfrm>
    </dsp:sp>
    <dsp:sp modelId="{9AB154AC-BBF1-4DBA-9B56-770B541046D7}">
      <dsp:nvSpPr>
        <dsp:cNvPr id="0" name=""/>
        <dsp:cNvSpPr/>
      </dsp:nvSpPr>
      <dsp:spPr>
        <a:xfrm>
          <a:off x="2939154" y="4411822"/>
          <a:ext cx="2622813" cy="841886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Организационные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2939154" y="4411822"/>
        <a:ext cx="1847051" cy="841886"/>
      </dsp:txXfrm>
    </dsp:sp>
    <dsp:sp modelId="{00D3DB7F-D21D-40D7-81D1-EB314A035DAD}">
      <dsp:nvSpPr>
        <dsp:cNvPr id="0" name=""/>
        <dsp:cNvSpPr/>
      </dsp:nvSpPr>
      <dsp:spPr>
        <a:xfrm>
          <a:off x="4754561" y="4595396"/>
          <a:ext cx="758664" cy="758664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967EA-8296-43D9-8128-DB21170A7092}">
      <dsp:nvSpPr>
        <dsp:cNvPr id="0" name=""/>
        <dsp:cNvSpPr/>
      </dsp:nvSpPr>
      <dsp:spPr>
        <a:xfrm>
          <a:off x="5977521" y="2866800"/>
          <a:ext cx="2167614" cy="1618078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Аналитика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Электронные базы знаний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6015435" y="2904714"/>
        <a:ext cx="2091786" cy="1580164"/>
      </dsp:txXfrm>
    </dsp:sp>
    <dsp:sp modelId="{EC2C447C-9F75-469A-9D5B-89FEA87791C7}">
      <dsp:nvSpPr>
        <dsp:cNvPr id="0" name=""/>
        <dsp:cNvSpPr/>
      </dsp:nvSpPr>
      <dsp:spPr>
        <a:xfrm>
          <a:off x="5749922" y="4411822"/>
          <a:ext cx="2622813" cy="841886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</a:rPr>
            <a:t>Информационные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5749922" y="4411822"/>
        <a:ext cx="1847051" cy="841886"/>
      </dsp:txXfrm>
    </dsp:sp>
    <dsp:sp modelId="{A3D5C617-FF5C-4F8D-B886-8FE52C4F01E9}">
      <dsp:nvSpPr>
        <dsp:cNvPr id="0" name=""/>
        <dsp:cNvSpPr/>
      </dsp:nvSpPr>
      <dsp:spPr>
        <a:xfrm>
          <a:off x="7565328" y="4595396"/>
          <a:ext cx="758664" cy="758664"/>
        </a:xfrm>
        <a:prstGeom prst="ellipse">
          <a:avLst/>
        </a:prstGeom>
        <a:blipFill rotWithShape="0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8B4C4-3CE1-4FD6-9E07-692200BE2787}">
      <dsp:nvSpPr>
        <dsp:cNvPr id="0" name=""/>
        <dsp:cNvSpPr/>
      </dsp:nvSpPr>
      <dsp:spPr>
        <a:xfrm rot="5400000">
          <a:off x="-199989" y="203096"/>
          <a:ext cx="1333264" cy="93328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1</a:t>
          </a:r>
          <a:endParaRPr lang="ru-RU" sz="2000" b="0" kern="1200" dirty="0"/>
        </a:p>
      </dsp:txBody>
      <dsp:txXfrm rot="-5400000">
        <a:off x="1" y="469750"/>
        <a:ext cx="933285" cy="399979"/>
      </dsp:txXfrm>
    </dsp:sp>
    <dsp:sp modelId="{B0AA4EF8-7903-41FB-BD39-5C3295894835}">
      <dsp:nvSpPr>
        <dsp:cNvPr id="0" name=""/>
        <dsp:cNvSpPr/>
      </dsp:nvSpPr>
      <dsp:spPr>
        <a:xfrm rot="5400000">
          <a:off x="4148131" y="-3211739"/>
          <a:ext cx="866621" cy="7296314"/>
        </a:xfrm>
        <a:prstGeom prst="round2Same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bg1"/>
              </a:solidFill>
            </a:rPr>
            <a:t>Продажа доли Фонда менеджменту компании (</a:t>
          </a:r>
          <a:r>
            <a:rPr lang="en-US" sz="2000" b="0" kern="1200" dirty="0" smtClean="0">
              <a:solidFill>
                <a:schemeClr val="bg1"/>
              </a:solidFill>
            </a:rPr>
            <a:t>MBO)</a:t>
          </a:r>
          <a:endParaRPr lang="ru-RU" sz="2000" b="0" kern="1200" dirty="0">
            <a:solidFill>
              <a:schemeClr val="bg1"/>
            </a:solidFill>
          </a:endParaRPr>
        </a:p>
      </dsp:txBody>
      <dsp:txXfrm rot="-5400000">
        <a:off x="933285" y="45412"/>
        <a:ext cx="7254009" cy="782011"/>
      </dsp:txXfrm>
    </dsp:sp>
    <dsp:sp modelId="{CAE5D1A6-EDED-4B62-9578-7F52A0F9BB66}">
      <dsp:nvSpPr>
        <dsp:cNvPr id="0" name=""/>
        <dsp:cNvSpPr/>
      </dsp:nvSpPr>
      <dsp:spPr>
        <a:xfrm rot="5400000">
          <a:off x="-199989" y="1390670"/>
          <a:ext cx="1333264" cy="93328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</a:t>
          </a:r>
        </a:p>
      </dsp:txBody>
      <dsp:txXfrm rot="-5400000">
        <a:off x="1" y="1657324"/>
        <a:ext cx="933285" cy="399979"/>
      </dsp:txXfrm>
    </dsp:sp>
    <dsp:sp modelId="{A7AEF1DE-826B-49AA-91AB-F83CB52F06F8}">
      <dsp:nvSpPr>
        <dsp:cNvPr id="0" name=""/>
        <dsp:cNvSpPr/>
      </dsp:nvSpPr>
      <dsp:spPr>
        <a:xfrm rot="5400000">
          <a:off x="4148131" y="-2024165"/>
          <a:ext cx="866621" cy="7296314"/>
        </a:xfrm>
        <a:prstGeom prst="round2SameRect">
          <a:avLst/>
        </a:prstGeom>
        <a:solidFill>
          <a:schemeClr val="bg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accent1"/>
              </a:solidFill>
            </a:rPr>
            <a:t>Продажа доли </a:t>
          </a:r>
          <a:r>
            <a:rPr lang="ru-RU" sz="2000" b="0" kern="1200" smtClean="0">
              <a:solidFill>
                <a:schemeClr val="accent1"/>
              </a:solidFill>
            </a:rPr>
            <a:t>Фонда внешнему </a:t>
          </a:r>
          <a:r>
            <a:rPr lang="ru-RU" sz="2000" b="0" kern="1200" dirty="0" smtClean="0">
              <a:solidFill>
                <a:schemeClr val="accent1"/>
              </a:solidFill>
            </a:rPr>
            <a:t>менеджменту (</a:t>
          </a:r>
          <a:r>
            <a:rPr lang="en-US" sz="2000" b="0" kern="1200" dirty="0" smtClean="0">
              <a:solidFill>
                <a:schemeClr val="accent1"/>
              </a:solidFill>
            </a:rPr>
            <a:t>MBI</a:t>
          </a:r>
          <a:r>
            <a:rPr lang="ru-RU" sz="2000" b="0" kern="1200" dirty="0" smtClean="0">
              <a:solidFill>
                <a:schemeClr val="accent1"/>
              </a:solidFill>
            </a:rPr>
            <a:t>)</a:t>
          </a:r>
        </a:p>
      </dsp:txBody>
      <dsp:txXfrm rot="-5400000">
        <a:off x="933285" y="1232986"/>
        <a:ext cx="7254009" cy="782011"/>
      </dsp:txXfrm>
    </dsp:sp>
    <dsp:sp modelId="{C4CC2575-49E7-479B-A984-B1382F659646}">
      <dsp:nvSpPr>
        <dsp:cNvPr id="0" name=""/>
        <dsp:cNvSpPr/>
      </dsp:nvSpPr>
      <dsp:spPr>
        <a:xfrm rot="5400000">
          <a:off x="-199989" y="2578244"/>
          <a:ext cx="1333264" cy="93328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3</a:t>
          </a:r>
        </a:p>
      </dsp:txBody>
      <dsp:txXfrm rot="-5400000">
        <a:off x="1" y="2844898"/>
        <a:ext cx="933285" cy="399979"/>
      </dsp:txXfrm>
    </dsp:sp>
    <dsp:sp modelId="{4A91CB16-0695-4FB1-8FF6-A0566305F32F}">
      <dsp:nvSpPr>
        <dsp:cNvPr id="0" name=""/>
        <dsp:cNvSpPr/>
      </dsp:nvSpPr>
      <dsp:spPr>
        <a:xfrm rot="5400000">
          <a:off x="4148131" y="-836591"/>
          <a:ext cx="866621" cy="7296314"/>
        </a:xfrm>
        <a:prstGeom prst="round2SameRect">
          <a:avLst/>
        </a:prstGeom>
        <a:solidFill>
          <a:schemeClr val="bg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accent1"/>
              </a:solidFill>
            </a:rPr>
            <a:t>Продажа доли Фонда стратегическому или финансовому инвестору</a:t>
          </a:r>
        </a:p>
      </dsp:txBody>
      <dsp:txXfrm rot="-5400000">
        <a:off x="933285" y="2420560"/>
        <a:ext cx="7254009" cy="782011"/>
      </dsp:txXfrm>
    </dsp:sp>
    <dsp:sp modelId="{0DDD87A7-B85A-4CE7-9603-EF83BE7AA588}">
      <dsp:nvSpPr>
        <dsp:cNvPr id="0" name=""/>
        <dsp:cNvSpPr/>
      </dsp:nvSpPr>
      <dsp:spPr>
        <a:xfrm rot="5400000">
          <a:off x="-199989" y="3765818"/>
          <a:ext cx="1333264" cy="93328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4</a:t>
          </a:r>
        </a:p>
      </dsp:txBody>
      <dsp:txXfrm rot="-5400000">
        <a:off x="1" y="4032472"/>
        <a:ext cx="933285" cy="399979"/>
      </dsp:txXfrm>
    </dsp:sp>
    <dsp:sp modelId="{3255C60C-E96F-4932-AAEA-886CFAF32E37}">
      <dsp:nvSpPr>
        <dsp:cNvPr id="0" name=""/>
        <dsp:cNvSpPr/>
      </dsp:nvSpPr>
      <dsp:spPr>
        <a:xfrm rot="5400000">
          <a:off x="4148131" y="350982"/>
          <a:ext cx="866621" cy="7296314"/>
        </a:xfrm>
        <a:prstGeom prst="round2SameRect">
          <a:avLst/>
        </a:prstGeom>
        <a:solidFill>
          <a:schemeClr val="bg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accent1"/>
              </a:solidFill>
            </a:rPr>
            <a:t>Публичное размещение (</a:t>
          </a:r>
          <a:r>
            <a:rPr lang="en-US" sz="2000" b="0" kern="1200" dirty="0" smtClean="0">
              <a:solidFill>
                <a:schemeClr val="accent1"/>
              </a:solidFill>
            </a:rPr>
            <a:t>IPO)</a:t>
          </a:r>
          <a:endParaRPr lang="ru-RU" sz="2000" b="0" kern="1200" dirty="0" smtClean="0">
            <a:solidFill>
              <a:schemeClr val="accent1"/>
            </a:solidFill>
          </a:endParaRPr>
        </a:p>
      </dsp:txBody>
      <dsp:txXfrm rot="-5400000">
        <a:off x="933285" y="3608134"/>
        <a:ext cx="7254009" cy="782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E318-7A20-46A5-8EA9-25173B95448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287B-A0C0-4D4F-9A44-B0CB1F11D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B725-CB30-47E0-BB16-2ABB1BE59B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B725-CB30-47E0-BB16-2ABB1BE59B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A9D0-0C14-4BDD-96CC-887866095D1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1"/>
          <a:stretch/>
        </p:blipFill>
        <p:spPr bwMode="auto">
          <a:xfrm>
            <a:off x="-11430" y="6165304"/>
            <a:ext cx="9192104" cy="69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395535" y="867931"/>
            <a:ext cx="8773313" cy="2768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67932"/>
            <a:ext cx="8748464" cy="273252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16444"/>
            <a:ext cx="8748464" cy="2304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1152" y="-4"/>
            <a:ext cx="406687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0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2127"/>
            <a:ext cx="9144000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2700" y="-1"/>
            <a:ext cx="221804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9" y="10573"/>
            <a:ext cx="8624353" cy="88964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12" y="1052736"/>
            <a:ext cx="870957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430" y="6495469"/>
            <a:ext cx="9144000" cy="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73" y="900216"/>
            <a:ext cx="245328" cy="55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73" y="900216"/>
            <a:ext cx="245328" cy="55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-11430" y="379840"/>
            <a:ext cx="9144000" cy="25451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1430" y="5733256"/>
            <a:ext cx="9144000" cy="11247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24130" y="379841"/>
            <a:ext cx="228248" cy="6478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699" y="0"/>
            <a:ext cx="9144000" cy="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21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8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6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74128" y="4869160"/>
            <a:ext cx="432048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06176" y="4869160"/>
            <a:ext cx="18000000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6176" y="4869160"/>
            <a:ext cx="2397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</a:rPr>
              <a:t>InfraFund</a:t>
            </a:r>
            <a:endParaRPr lang="ru-RU" sz="1600" b="1" dirty="0">
              <a:latin typeface="PMingLiU" pitchFamily="18" charset="-120"/>
              <a:ea typeface="PMingLiU" pitchFamily="18" charset="-120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8344" y="5445224"/>
            <a:ext cx="23261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Candara" pitchFamily="34" charset="0"/>
                <a:ea typeface="PMingLiU" pitchFamily="18" charset="-120"/>
                <a:cs typeface="Sakkal Majalla" pitchFamily="2" charset="-78"/>
              </a:rPr>
              <a:t>RUSSIAN VENTURE COMPANY</a:t>
            </a:r>
            <a:endParaRPr lang="ru-RU" sz="1300" dirty="0">
              <a:latin typeface="Candara" pitchFamily="34" charset="0"/>
              <a:ea typeface="PMingLiU" pitchFamily="18" charset="-120"/>
              <a:cs typeface="Sakkal Majalla" pitchFamily="2" charset="-78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9121140" y="-12287"/>
            <a:ext cx="0" cy="687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9064098" y="-12287"/>
            <a:ext cx="0" cy="68760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07055" y="-12287"/>
            <a:ext cx="0" cy="68760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50012" y="-12287"/>
            <a:ext cx="0" cy="68760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-3810" y="4503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-3810" y="4827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-3810" y="51515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-3810" y="54753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-3810" y="5799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91440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7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0F0B-9629-4827-A0B6-6CF50E5964E2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F8F1-22E7-4EA3-88B9-DAD54101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7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Современные инструменты развития региональной инфраструктуры инноваций</a:t>
            </a:r>
            <a:endParaRPr lang="ru-RU" sz="5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2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sz="3200" dirty="0" err="1" smtClean="0"/>
              <a:t>Стратегия</a:t>
            </a:r>
            <a:r>
              <a:rPr sz="3200" dirty="0" smtClean="0"/>
              <a:t> </a:t>
            </a:r>
            <a:r>
              <a:rPr sz="3200" dirty="0" err="1" smtClean="0"/>
              <a:t>выхода</a:t>
            </a:r>
            <a:r>
              <a:rPr sz="3200" dirty="0" smtClean="0"/>
              <a:t> </a:t>
            </a:r>
            <a:r>
              <a:rPr sz="3200" dirty="0" err="1" smtClean="0"/>
              <a:t>Фонда</a:t>
            </a:r>
            <a:endParaRPr sz="32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66036"/>
              </p:ext>
            </p:extLst>
          </p:nvPr>
        </p:nvGraphicFramePr>
        <p:xfrm>
          <a:off x="457200" y="1260475"/>
          <a:ext cx="82296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8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sz="3200" dirty="0" smtClean="0"/>
              <a:t>Партнерская программа</a:t>
            </a: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425915" y="1727200"/>
            <a:ext cx="3676185" cy="21747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/>
          <a:lstStyle/>
          <a:p>
            <a:pPr marL="3349" indent="-3349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2000" dirty="0">
                <a:solidFill>
                  <a:schemeClr val="tx1"/>
                </a:solidFill>
              </a:rPr>
              <a:t>Формирование доступного рынка предложений профессиональных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услуг для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инновационных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компаний</a:t>
            </a: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2209800" y="5664213"/>
            <a:ext cx="5270500" cy="75344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2000" dirty="0">
                <a:solidFill>
                  <a:schemeClr val="tx1"/>
                </a:solidFill>
              </a:rPr>
              <a:t>Распространение лучших практик среди участников партнерской сети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5187015" y="1727200"/>
            <a:ext cx="3635469" cy="21487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/>
          <a:lstStyle/>
          <a:p>
            <a:pPr marL="3349" indent="-3349"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2000" dirty="0">
                <a:solidFill>
                  <a:schemeClr val="tx1"/>
                </a:solidFill>
              </a:rPr>
              <a:t>Достижение </a:t>
            </a:r>
            <a:r>
              <a:rPr lang="ru-RU" sz="2000" dirty="0" smtClean="0">
                <a:solidFill>
                  <a:schemeClr val="tx1"/>
                </a:solidFill>
              </a:rPr>
              <a:t>синергетического </a:t>
            </a:r>
            <a:r>
              <a:rPr lang="ru-RU" sz="2000" dirty="0">
                <a:solidFill>
                  <a:schemeClr val="tx1"/>
                </a:solidFill>
              </a:rPr>
              <a:t>эффекта при оказании комплекса услуг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различными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сервисными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компаниями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978151" y="1876768"/>
            <a:ext cx="3038475" cy="3294063"/>
            <a:chOff x="2678765" y="1610068"/>
            <a:chExt cx="3038475" cy="3294063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678765" y="1610068"/>
              <a:ext cx="3038475" cy="3294063"/>
              <a:chOff x="3122269" y="2279628"/>
              <a:chExt cx="2899462" cy="3143272"/>
            </a:xfrm>
          </p:grpSpPr>
          <p:sp>
            <p:nvSpPr>
              <p:cNvPr id="13" name="Freeform 16"/>
              <p:cNvSpPr>
                <a:spLocks/>
              </p:cNvSpPr>
              <p:nvPr/>
            </p:nvSpPr>
            <p:spPr bwMode="gray">
              <a:xfrm>
                <a:off x="3122269" y="2279628"/>
                <a:ext cx="1802861" cy="2186985"/>
              </a:xfrm>
              <a:custGeom>
                <a:avLst/>
                <a:gdLst>
                  <a:gd name="T0" fmla="*/ 2147483647 w 365"/>
                  <a:gd name="T1" fmla="*/ 1004079605 h 437"/>
                  <a:gd name="T2" fmla="*/ 2147483647 w 365"/>
                  <a:gd name="T3" fmla="*/ 502042191 h 437"/>
                  <a:gd name="T4" fmla="*/ 2147483647 w 365"/>
                  <a:gd name="T5" fmla="*/ 0 h 437"/>
                  <a:gd name="T6" fmla="*/ 2147483647 w 365"/>
                  <a:gd name="T7" fmla="*/ 981259729 h 437"/>
                  <a:gd name="T8" fmla="*/ 0 w 365"/>
                  <a:gd name="T9" fmla="*/ 2147483647 h 437"/>
                  <a:gd name="T10" fmla="*/ 404547466 w 365"/>
                  <a:gd name="T11" fmla="*/ 2147483647 h 437"/>
                  <a:gd name="T12" fmla="*/ 898989068 w 365"/>
                  <a:gd name="T13" fmla="*/ 2147483647 h 437"/>
                  <a:gd name="T14" fmla="*/ 2147483647 w 365"/>
                  <a:gd name="T15" fmla="*/ 2147483647 h 437"/>
                  <a:gd name="T16" fmla="*/ 2147483647 w 365"/>
                  <a:gd name="T17" fmla="*/ 2147483647 h 437"/>
                  <a:gd name="T18" fmla="*/ 2147483647 w 365"/>
                  <a:gd name="T19" fmla="*/ 2147483647 h 437"/>
                  <a:gd name="T20" fmla="*/ 2147483647 w 365"/>
                  <a:gd name="T21" fmla="*/ 2147483647 h 437"/>
                  <a:gd name="T22" fmla="*/ 2147483647 w 365"/>
                  <a:gd name="T23" fmla="*/ 2147483647 h 437"/>
                  <a:gd name="T24" fmla="*/ 2147483647 w 365"/>
                  <a:gd name="T25" fmla="*/ 2147483647 h 437"/>
                  <a:gd name="T26" fmla="*/ 2147483647 w 365"/>
                  <a:gd name="T27" fmla="*/ 2147483647 h 437"/>
                  <a:gd name="T28" fmla="*/ 2147483647 w 365"/>
                  <a:gd name="T29" fmla="*/ 1004079605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127000" prstMaterial="matte">
                <a:bevelT w="0" h="0" prst="softRound"/>
                <a:bevelB w="0" h="0" prst="softRound"/>
                <a:contourClr>
                  <a:schemeClr val="bg1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noProof="1">
                  <a:latin typeface="+mn-lt"/>
                  <a:ea typeface="+mn-ea"/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gray">
              <a:xfrm>
                <a:off x="3152041" y="4242094"/>
                <a:ext cx="2530620" cy="1180806"/>
              </a:xfrm>
              <a:custGeom>
                <a:avLst/>
                <a:gdLst>
                  <a:gd name="T0" fmla="*/ 2147483647 w 512"/>
                  <a:gd name="T1" fmla="*/ 2147483647 h 236"/>
                  <a:gd name="T2" fmla="*/ 2147483647 w 512"/>
                  <a:gd name="T3" fmla="*/ 1596682593 h 236"/>
                  <a:gd name="T4" fmla="*/ 2147483647 w 512"/>
                  <a:gd name="T5" fmla="*/ 2147483647 h 236"/>
                  <a:gd name="T6" fmla="*/ 2147483647 w 512"/>
                  <a:gd name="T7" fmla="*/ 958008541 h 236"/>
                  <a:gd name="T8" fmla="*/ 2147483647 w 512"/>
                  <a:gd name="T9" fmla="*/ 479004271 h 236"/>
                  <a:gd name="T10" fmla="*/ 2147483647 w 512"/>
                  <a:gd name="T11" fmla="*/ 364954533 h 236"/>
                  <a:gd name="T12" fmla="*/ 2147483647 w 512"/>
                  <a:gd name="T13" fmla="*/ 273714669 h 236"/>
                  <a:gd name="T14" fmla="*/ 967697791 w 512"/>
                  <a:gd name="T15" fmla="*/ 0 h 236"/>
                  <a:gd name="T16" fmla="*/ 450091344 w 512"/>
                  <a:gd name="T17" fmla="*/ 1459822909 h 236"/>
                  <a:gd name="T18" fmla="*/ 225045672 w 512"/>
                  <a:gd name="T19" fmla="*/ 2052876767 h 236"/>
                  <a:gd name="T20" fmla="*/ 0 w 512"/>
                  <a:gd name="T21" fmla="*/ 2147483647 h 236"/>
                  <a:gd name="T22" fmla="*/ 810162552 w 512"/>
                  <a:gd name="T23" fmla="*/ 2147483647 h 236"/>
                  <a:gd name="T24" fmla="*/ 2147483647 w 512"/>
                  <a:gd name="T25" fmla="*/ 2147483647 h 236"/>
                  <a:gd name="T26" fmla="*/ 2147483647 w 512"/>
                  <a:gd name="T27" fmla="*/ 2147483647 h 236"/>
                  <a:gd name="T28" fmla="*/ 2147483647 w 512"/>
                  <a:gd name="T29" fmla="*/ 2147483647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>
                <a:noFill/>
                <a:round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127000" prstMaterial="matte">
                <a:bevelT w="0" h="0" prst="softRound"/>
                <a:bevelB w="0" h="0" prst="softRound"/>
                <a:contourClr>
                  <a:schemeClr val="bg1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noProof="1">
                  <a:latin typeface="+mn-lt"/>
                  <a:ea typeface="+mn-ea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gray">
              <a:xfrm>
                <a:off x="4772961" y="2515790"/>
                <a:ext cx="1248770" cy="2351633"/>
              </a:xfrm>
              <a:custGeom>
                <a:avLst/>
                <a:gdLst>
                  <a:gd name="T0" fmla="*/ 2147483647 w 252"/>
                  <a:gd name="T1" fmla="*/ 2147483647 h 470"/>
                  <a:gd name="T2" fmla="*/ 2147483647 w 252"/>
                  <a:gd name="T3" fmla="*/ 2147483647 h 470"/>
                  <a:gd name="T4" fmla="*/ 180973380 w 252"/>
                  <a:gd name="T5" fmla="*/ 0 h 470"/>
                  <a:gd name="T6" fmla="*/ 1108451094 w 252"/>
                  <a:gd name="T7" fmla="*/ 1117705898 h 470"/>
                  <a:gd name="T8" fmla="*/ 0 w 252"/>
                  <a:gd name="T9" fmla="*/ 2147483647 h 470"/>
                  <a:gd name="T10" fmla="*/ 1176312516 w 252"/>
                  <a:gd name="T11" fmla="*/ 2147483647 h 470"/>
                  <a:gd name="T12" fmla="*/ 2147483647 w 252"/>
                  <a:gd name="T13" fmla="*/ 2147483647 h 470"/>
                  <a:gd name="T14" fmla="*/ 1968062703 w 252"/>
                  <a:gd name="T15" fmla="*/ 2147483647 h 470"/>
                  <a:gd name="T16" fmla="*/ 2147483647 w 252"/>
                  <a:gd name="T17" fmla="*/ 2147483647 h 470"/>
                  <a:gd name="T18" fmla="*/ 2147483647 w 252"/>
                  <a:gd name="T19" fmla="*/ 2147483647 h 470"/>
                  <a:gd name="T20" fmla="*/ 2147483647 w 252"/>
                  <a:gd name="T21" fmla="*/ 2147483647 h 470"/>
                  <a:gd name="T22" fmla="*/ 2147483647 w 252"/>
                  <a:gd name="T23" fmla="*/ 2147483647 h 470"/>
                  <a:gd name="T24" fmla="*/ 2147483647 w 252"/>
                  <a:gd name="T25" fmla="*/ 2147483647 h 470"/>
                  <a:gd name="T26" fmla="*/ 2147483647 w 252"/>
                  <a:gd name="T27" fmla="*/ 2147483647 h 470"/>
                  <a:gd name="T28" fmla="*/ 2147483647 w 252"/>
                  <a:gd name="T29" fmla="*/ 2147483647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round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127000" prstMaterial="matte">
                <a:bevelT w="0" h="0" prst="softRound"/>
                <a:bevelB w="0" h="0" prst="softRound"/>
                <a:contourClr>
                  <a:schemeClr val="bg1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noProof="1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3084938">
              <a:off x="3083251" y="2209095"/>
              <a:ext cx="2373264" cy="2388206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accent1"/>
                  </a:solidFill>
                  <a:latin typeface="Cambria"/>
                  <a:ea typeface="+mn-ea"/>
                  <a:cs typeface="Cambria"/>
                </a:rPr>
                <a:t>Информационный</a:t>
              </a:r>
              <a:endParaRPr lang="ru-RU" b="1" dirty="0">
                <a:solidFill>
                  <a:schemeClr val="accent1"/>
                </a:solidFill>
                <a:latin typeface="Cambria"/>
                <a:ea typeface="+mn-ea"/>
                <a:cs typeface="Cambri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  <a:latin typeface="Cambria"/>
                  <a:ea typeface="+mn-ea"/>
                  <a:cs typeface="Cambria"/>
                </a:rPr>
                <a:t> партнер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785630">
              <a:off x="3023986" y="2079275"/>
              <a:ext cx="2373264" cy="2388206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mbria"/>
                  <a:ea typeface="+mn-ea"/>
                  <a:cs typeface="Cambria"/>
                </a:rPr>
                <a:t>Стратегический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mbria"/>
                  <a:ea typeface="+mn-ea"/>
                  <a:cs typeface="Cambria"/>
                </a:rPr>
                <a:t> партнер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0437939">
              <a:off x="2908277" y="2161120"/>
              <a:ext cx="2373264" cy="2388206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mbria"/>
                  <a:ea typeface="+mn-ea"/>
                  <a:cs typeface="Cambria"/>
                </a:rPr>
                <a:t>Сервисный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mbria"/>
                  <a:ea typeface="+mn-ea"/>
                  <a:cs typeface="Cambria"/>
                </a:rPr>
                <a:t> партнер</a:t>
              </a:r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3196290" y="3019768"/>
              <a:ext cx="19907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/>
                  </a:solidFill>
                  <a:latin typeface="Cambria" charset="0"/>
                </a:rPr>
                <a:t>ПАРТНЕРСКАЯ ПРОГРАММА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18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Основные цели формирования и развития партнерской сети Фонда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0650829"/>
              </p:ext>
            </p:extLst>
          </p:nvPr>
        </p:nvGraphicFramePr>
        <p:xfrm>
          <a:off x="596900" y="995598"/>
          <a:ext cx="8026400" cy="554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5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33"/>
            <a:ext cx="9036496" cy="521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Текущая </a:t>
            </a:r>
            <a:r>
              <a:rPr lang="ru-RU" sz="3200" dirty="0" smtClean="0"/>
              <a:t>ситуация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00694" y="2501511"/>
            <a:ext cx="2809936" cy="369331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/>
              <a:t>Московская область</a:t>
            </a:r>
          </a:p>
          <a:p>
            <a:pPr algn="ctr"/>
            <a:r>
              <a:rPr lang="ru-RU" dirty="0"/>
              <a:t>Новосибирская </a:t>
            </a:r>
            <a:r>
              <a:rPr lang="ru-RU" dirty="0" smtClean="0"/>
              <a:t>область</a:t>
            </a:r>
          </a:p>
          <a:p>
            <a:pPr algn="ctr"/>
            <a:r>
              <a:rPr lang="ru-RU" dirty="0"/>
              <a:t>Калужская область</a:t>
            </a:r>
          </a:p>
          <a:p>
            <a:pPr algn="ctr"/>
            <a:r>
              <a:rPr lang="ru-RU" dirty="0" smtClean="0"/>
              <a:t>Приморский </a:t>
            </a:r>
            <a:r>
              <a:rPr lang="ru-RU" dirty="0"/>
              <a:t>край</a:t>
            </a:r>
          </a:p>
          <a:p>
            <a:pPr algn="ctr"/>
            <a:r>
              <a:rPr lang="ru-RU" dirty="0" smtClean="0"/>
              <a:t>Республика Татарстан</a:t>
            </a:r>
          </a:p>
          <a:p>
            <a:pPr algn="ctr"/>
            <a:r>
              <a:rPr lang="ru-RU" dirty="0" smtClean="0"/>
              <a:t>Республика Башкортостан</a:t>
            </a:r>
          </a:p>
          <a:p>
            <a:pPr algn="ctr"/>
            <a:r>
              <a:rPr lang="ru-RU" dirty="0" smtClean="0"/>
              <a:t>Томская область</a:t>
            </a:r>
          </a:p>
          <a:p>
            <a:pPr algn="ctr"/>
            <a:r>
              <a:rPr lang="ru-RU" dirty="0" smtClean="0"/>
              <a:t>Саратовская </a:t>
            </a:r>
            <a:r>
              <a:rPr lang="ru-RU" dirty="0"/>
              <a:t>область</a:t>
            </a:r>
          </a:p>
          <a:p>
            <a:pPr algn="ctr"/>
            <a:r>
              <a:rPr lang="ru-RU" dirty="0"/>
              <a:t>Нижегородская область</a:t>
            </a:r>
          </a:p>
          <a:p>
            <a:pPr algn="ctr"/>
            <a:r>
              <a:rPr lang="ru-RU" dirty="0" smtClean="0"/>
              <a:t>Хабаровский край</a:t>
            </a:r>
          </a:p>
          <a:p>
            <a:pPr algn="ctr"/>
            <a:r>
              <a:rPr lang="ru-RU" dirty="0"/>
              <a:t>Омская область</a:t>
            </a:r>
          </a:p>
        </p:txBody>
      </p:sp>
      <p:sp>
        <p:nvSpPr>
          <p:cNvPr id="6" name="Rectangle 4"/>
          <p:cNvSpPr/>
          <p:nvPr/>
        </p:nvSpPr>
        <p:spPr>
          <a:xfrm>
            <a:off x="245744" y="1199827"/>
            <a:ext cx="8646735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ea typeface="ＭＳ Ｐゴシック" charset="-128"/>
              </a:rPr>
              <a:t>Ведутся переговоры о стратегическом сотрудничестве по формированию сервисной инфраструктуры </a:t>
            </a:r>
            <a:r>
              <a:rPr lang="ru-RU" sz="2000" b="1" dirty="0" err="1">
                <a:ea typeface="ＭＳ Ｐゴシック" charset="-128"/>
              </a:rPr>
              <a:t>инновационно</a:t>
            </a:r>
            <a:r>
              <a:rPr lang="ru-RU" sz="2000" b="1" dirty="0">
                <a:ea typeface="ＭＳ Ｐゴシック" charset="-128"/>
              </a:rPr>
              <a:t>-венчурного предпринимательства с различными субъектами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03" y="2565679"/>
            <a:ext cx="3823591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ea typeface="ＭＳ Ｐゴシック" charset="-128"/>
              </a:rPr>
              <a:t>Получены заявки на инвестиции </a:t>
            </a:r>
            <a:r>
              <a:rPr lang="ru-RU" sz="2000" b="1" dirty="0" smtClean="0">
                <a:ea typeface="ＭＳ Ｐゴシック" charset="-128"/>
              </a:rPr>
              <a:t/>
            </a:r>
            <a:br>
              <a:rPr lang="ru-RU" sz="2000" b="1" dirty="0" smtClean="0">
                <a:ea typeface="ＭＳ Ｐゴシック" charset="-128"/>
              </a:rPr>
            </a:br>
            <a:r>
              <a:rPr lang="ru-RU" sz="2000" b="1" dirty="0" smtClean="0">
                <a:ea typeface="ＭＳ Ｐゴシック" charset="-128"/>
              </a:rPr>
              <a:t>из </a:t>
            </a:r>
            <a:r>
              <a:rPr lang="ru-RU" sz="2000" b="1" dirty="0">
                <a:ea typeface="ＭＳ Ｐゴシック" charset="-128"/>
              </a:rPr>
              <a:t>14 субъектов РФ.</a:t>
            </a:r>
          </a:p>
        </p:txBody>
      </p:sp>
    </p:spTree>
    <p:extLst>
      <p:ext uri="{BB962C8B-B14F-4D97-AF65-F5344CB8AC3E}">
        <p14:creationId xmlns:p14="http://schemas.microsoft.com/office/powerpoint/2010/main" val="7318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sz="3200" dirty="0" smtClean="0"/>
              <a:t>Ожидаемые результаты деятельности Фонда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1184622"/>
            <a:ext cx="7951887" cy="1029692"/>
          </a:xfrm>
          <a:prstGeom prst="round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marL="1327128"/>
            <a:r>
              <a:rPr lang="ru-RU" sz="2400" dirty="0">
                <a:solidFill>
                  <a:schemeClr val="tx1"/>
                </a:solidFill>
              </a:rPr>
              <a:t>Увеличение количества и капитализации сервисных компаний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2506199"/>
            <a:ext cx="7951887" cy="1029692"/>
          </a:xfrm>
          <a:prstGeom prst="round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marL="1327128"/>
            <a:r>
              <a:rPr lang="ru-RU" sz="2400" dirty="0">
                <a:solidFill>
                  <a:schemeClr val="tx1"/>
                </a:solidFill>
              </a:rPr>
              <a:t>Сокращение транзакционных издержек инновационных компаний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3827776"/>
            <a:ext cx="7951887" cy="1029692"/>
          </a:xfrm>
          <a:prstGeom prst="round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marL="1327128"/>
            <a:r>
              <a:rPr lang="ru-RU" sz="2400" dirty="0">
                <a:solidFill>
                  <a:schemeClr val="tx1"/>
                </a:solidFill>
              </a:rPr>
              <a:t>Повышение </a:t>
            </a:r>
            <a:r>
              <a:rPr lang="ru-RU" sz="2400" dirty="0" smtClean="0">
                <a:solidFill>
                  <a:schemeClr val="tx1"/>
                </a:solidFill>
              </a:rPr>
              <a:t>качества сервисных услуг для </a:t>
            </a:r>
            <a:r>
              <a:rPr lang="ru-RU" sz="2400" dirty="0" err="1" smtClean="0">
                <a:solidFill>
                  <a:schemeClr val="tx1"/>
                </a:solidFill>
              </a:rPr>
              <a:t>инновационно</a:t>
            </a:r>
            <a:r>
              <a:rPr lang="ru-RU" sz="2400" dirty="0" smtClean="0">
                <a:solidFill>
                  <a:schemeClr val="tx1"/>
                </a:solidFill>
              </a:rPr>
              <a:t>-венчурного рынка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5149354"/>
            <a:ext cx="7951887" cy="1029692"/>
          </a:xfrm>
          <a:prstGeom prst="round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marL="1327128"/>
            <a:r>
              <a:rPr lang="ru-RU" sz="2400" dirty="0">
                <a:solidFill>
                  <a:schemeClr val="tx1"/>
                </a:solidFill>
              </a:rPr>
              <a:t>Наполнение потока сделок для венчурных </a:t>
            </a:r>
            <a:r>
              <a:rPr lang="ru-RU" sz="2400" dirty="0" smtClean="0">
                <a:solidFill>
                  <a:schemeClr val="tx1"/>
                </a:solidFill>
              </a:rPr>
              <a:t>фондов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598" y="1345704"/>
            <a:ext cx="122113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598" y="2640343"/>
            <a:ext cx="1221135" cy="6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598" y="3977398"/>
            <a:ext cx="1221135" cy="6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598" y="5314454"/>
            <a:ext cx="1221135" cy="6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56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usventure.ru/ru/investments/infrastructure_investment_fund/RVCInfra_Office_Map_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3"/>
          <a:stretch/>
        </p:blipFill>
        <p:spPr bwMode="auto">
          <a:xfrm>
            <a:off x="3877320" y="2123214"/>
            <a:ext cx="4968552" cy="43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Контакты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12" y="1052736"/>
            <a:ext cx="816601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Общество </a:t>
            </a:r>
            <a:r>
              <a:rPr lang="ru-RU" sz="2400" dirty="0"/>
              <a:t>с ограниченной ответственностью</a:t>
            </a:r>
          </a:p>
          <a:p>
            <a:pPr marL="0" indent="0">
              <a:buNone/>
            </a:pPr>
            <a:r>
              <a:rPr lang="ru-RU" sz="2400" dirty="0"/>
              <a:t>«Инфраструктурные инвестиции РВК»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A: </a:t>
            </a:r>
            <a:r>
              <a:rPr lang="ru-RU" sz="2400" dirty="0" smtClean="0"/>
              <a:t>123022, Россия, г. Москва, ул. Красная Пресня, д. 24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T</a:t>
            </a:r>
            <a:r>
              <a:rPr lang="ru-RU" sz="2400" b="1" dirty="0">
                <a:solidFill>
                  <a:schemeClr val="accent1"/>
                </a:solidFill>
              </a:rPr>
              <a:t>: </a:t>
            </a:r>
            <a:r>
              <a:rPr lang="ru-RU" sz="2400" dirty="0"/>
              <a:t>+7 (495) 729-6459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S</a:t>
            </a:r>
            <a:r>
              <a:rPr lang="ru-RU" sz="2400" b="1" dirty="0">
                <a:solidFill>
                  <a:schemeClr val="accent1"/>
                </a:solidFill>
              </a:rPr>
              <a:t>: </a:t>
            </a:r>
            <a:r>
              <a:rPr lang="ru-RU" sz="2400" dirty="0" smtClean="0"/>
              <a:t>www.rvcinfra.com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E: </a:t>
            </a:r>
            <a:r>
              <a:rPr lang="en-US" sz="2400" dirty="0"/>
              <a:t>office</a:t>
            </a:r>
            <a:r>
              <a:rPr lang="ru-RU" sz="2400" dirty="0" smtClean="0"/>
              <a:t>@rvcinfra.com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E: </a:t>
            </a:r>
            <a:r>
              <a:rPr lang="en-US" sz="2400" dirty="0"/>
              <a:t>application@rvcinfra.com</a:t>
            </a:r>
            <a:r>
              <a:rPr lang="ru-RU" sz="2400" dirty="0"/>
              <a:t> (для заявок)</a:t>
            </a: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2175396"/>
            <a:ext cx="705678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Иностранным партнерам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Дополнительные слайды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50283" y="1254687"/>
            <a:ext cx="8501122" cy="108633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lvl="0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Участие </a:t>
            </a:r>
            <a:r>
              <a:rPr lang="ru-RU" dirty="0" smtClean="0">
                <a:solidFill>
                  <a:schemeClr val="accent1"/>
                </a:solidFill>
              </a:rPr>
              <a:t>в роли частного инвестора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 инвестициях в российские и иностранные сервисные компании, ориентированные на продвижение российских инновационных разработок на зарубежные рынки и зарубежных инноваций на российский рынок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0283" y="2645536"/>
            <a:ext cx="8501122" cy="108633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1"/>
                </a:solidFill>
              </a:rPr>
              <a:t>Стратегическое партнерство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 целью реализации совместных программ и проектов, направленных на развитие специализированных сервисов для </a:t>
            </a:r>
            <a:r>
              <a:rPr lang="ru-RU" dirty="0" err="1" smtClean="0">
                <a:solidFill>
                  <a:schemeClr val="tx1"/>
                </a:solidFill>
              </a:rPr>
              <a:t>инновационно-венчурного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собщества</a:t>
            </a:r>
            <a:r>
              <a:rPr lang="ru-RU" dirty="0" smtClean="0">
                <a:solidFill>
                  <a:schemeClr val="tx1"/>
                </a:solidFill>
              </a:rPr>
              <a:t>, поиска наиболее перспективных проектов, установление связей между экспертными сообществами и др.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0283" y="4036385"/>
            <a:ext cx="8501122" cy="101546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lvl="0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1"/>
                </a:solidFill>
              </a:rPr>
              <a:t>Программы стажировок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для специалистов </a:t>
            </a:r>
            <a:r>
              <a:rPr lang="ru-RU" dirty="0" err="1" smtClean="0">
                <a:solidFill>
                  <a:schemeClr val="tx1"/>
                </a:solidFill>
              </a:rPr>
              <a:t>инновационно-венчурной</a:t>
            </a:r>
            <a:r>
              <a:rPr lang="ru-RU" dirty="0" smtClean="0">
                <a:solidFill>
                  <a:schemeClr val="tx1"/>
                </a:solidFill>
              </a:rPr>
              <a:t> отрасли – приглашение в </a:t>
            </a:r>
            <a:r>
              <a:rPr lang="ru-RU" dirty="0" err="1" smtClean="0">
                <a:solidFill>
                  <a:schemeClr val="tx1"/>
                </a:solidFill>
              </a:rPr>
              <a:t>ИнфраФонд</a:t>
            </a:r>
            <a:r>
              <a:rPr lang="ru-RU" dirty="0" smtClean="0">
                <a:solidFill>
                  <a:schemeClr val="tx1"/>
                </a:solidFill>
              </a:rPr>
              <a:t> иностранных специалистов ,  работа сотрудников  </a:t>
            </a:r>
            <a:r>
              <a:rPr lang="ru-RU" dirty="0" err="1" smtClean="0">
                <a:solidFill>
                  <a:schemeClr val="tx1"/>
                </a:solidFill>
              </a:rPr>
              <a:t>ИнфраФонда</a:t>
            </a:r>
            <a:r>
              <a:rPr lang="ru-RU" dirty="0" smtClean="0">
                <a:solidFill>
                  <a:schemeClr val="tx1"/>
                </a:solidFill>
              </a:rPr>
              <a:t>  в иностранных Фондах прямых и венчурных инвестиций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0283" y="5356368"/>
            <a:ext cx="8501122" cy="8449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1"/>
                </a:solidFill>
              </a:rPr>
              <a:t>Вхождение в фонд в качестве участника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рамках перехода </a:t>
            </a:r>
            <a:r>
              <a:rPr lang="ru-RU" dirty="0" err="1" smtClean="0">
                <a:solidFill>
                  <a:schemeClr val="tx1"/>
                </a:solidFill>
              </a:rPr>
              <a:t>ИнфраФонда</a:t>
            </a:r>
            <a:r>
              <a:rPr lang="ru-RU" dirty="0" smtClean="0">
                <a:solidFill>
                  <a:schemeClr val="tx1"/>
                </a:solidFill>
              </a:rPr>
              <a:t> на полностью рыночные механизмы деятельности через уменьшение доли ОАО «РВК»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Основные направления сотрудничества с </a:t>
            </a:r>
            <a:r>
              <a:rPr lang="ru-RU" sz="2800" dirty="0" err="1" smtClean="0"/>
              <a:t>ИнфраФондом</a:t>
            </a:r>
            <a:r>
              <a:rPr lang="ru-RU" sz="2800" dirty="0" smtClean="0"/>
              <a:t> РВК для иностранных участников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09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6096000" y="4619230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.  . 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3600" y="4248462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Сервисная компания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490" y="3647868"/>
            <a:ext cx="2743200" cy="972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ИнфраФонд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7696" y="1242811"/>
            <a:ext cx="2743200" cy="991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Иностранный инвестор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66704" y="3840023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Сервисная компания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6" idx="2"/>
            <a:endCxn id="5" idx="0"/>
          </p:cNvCxnSpPr>
          <p:nvPr/>
        </p:nvCxnSpPr>
        <p:spPr>
          <a:xfrm rot="16200000" flipH="1">
            <a:off x="1463001" y="2940779"/>
            <a:ext cx="1413384" cy="794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4473" y="2261152"/>
            <a:ext cx="484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Вхождение в ИнфраФонд в качестве участника</a:t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dirty="0" smtClean="0"/>
              <a:t>В зависимости от доли инвестора обеспечивается его представительство в Совете директоров и/или Инвестиционном комитете ИнфраФонда</a:t>
            </a:r>
          </a:p>
          <a:p>
            <a:endParaRPr lang="ru-RU" sz="1400" dirty="0" smtClean="0"/>
          </a:p>
        </p:txBody>
      </p:sp>
      <p:cxnSp>
        <p:nvCxnSpPr>
          <p:cNvPr id="13" name="Прямая со стрелкой 12"/>
          <p:cNvCxnSpPr>
            <a:stCxn id="5" idx="3"/>
            <a:endCxn id="7" idx="1"/>
          </p:cNvCxnSpPr>
          <p:nvPr/>
        </p:nvCxnSpPr>
        <p:spPr>
          <a:xfrm flipV="1">
            <a:off x="3541690" y="4123359"/>
            <a:ext cx="2125014" cy="1068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0186" y="4134045"/>
            <a:ext cx="21474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Инвестиции </a:t>
            </a:r>
          </a:p>
          <a:p>
            <a:pPr algn="ctr"/>
            <a:r>
              <a:rPr lang="ru-RU" sz="1400" b="1" dirty="0" smtClean="0"/>
              <a:t>и управление </a:t>
            </a:r>
          </a:p>
          <a:p>
            <a:pPr algn="ctr"/>
            <a:r>
              <a:rPr lang="ru-RU" sz="1400" b="1" dirty="0" smtClean="0"/>
              <a:t>портфельной компанией</a:t>
            </a:r>
            <a:endParaRPr lang="ru-RU" sz="1400" b="1" dirty="0"/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357158" y="5233402"/>
            <a:ext cx="8501122" cy="113177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Возможно включение в штатное расписание ИнфраФонда  Директора по инвестициям – представителя иностранного инвестора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Вхождение в ИнфраФонд в качестве участника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25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Соинвестирование в  сервисные компании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8490" y="3647868"/>
            <a:ext cx="2743200" cy="972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ИнфраФонд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7696" y="1242811"/>
            <a:ext cx="2743200" cy="991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Иностранный инвестор</a:t>
            </a:r>
          </a:p>
        </p:txBody>
      </p:sp>
      <p:cxnSp>
        <p:nvCxnSpPr>
          <p:cNvPr id="9" name="Прямая со стрелкой 8"/>
          <p:cNvCxnSpPr>
            <a:stCxn id="6" idx="2"/>
            <a:endCxn id="18" idx="1"/>
          </p:cNvCxnSpPr>
          <p:nvPr/>
        </p:nvCxnSpPr>
        <p:spPr>
          <a:xfrm rot="16200000" flipH="1">
            <a:off x="2973563" y="1430217"/>
            <a:ext cx="1888875" cy="349740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8432" y="1916984"/>
            <a:ext cx="4610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Инострацнный инвестор выступает в качестве соинвестора при инвестициях ИнфраФонда</a:t>
            </a:r>
          </a:p>
          <a:p>
            <a:endParaRPr lang="ru-RU" sz="1400" dirty="0" smtClean="0"/>
          </a:p>
          <a:p>
            <a:r>
              <a:rPr lang="ru-RU" sz="1400" dirty="0" smtClean="0"/>
              <a:t>Обеспечивается представительство инвестора в Совете директоров Сервисной компании</a:t>
            </a:r>
          </a:p>
        </p:txBody>
      </p:sp>
      <p:cxnSp>
        <p:nvCxnSpPr>
          <p:cNvPr id="13" name="Прямая со стрелкой 12"/>
          <p:cNvCxnSpPr>
            <a:stCxn id="5" idx="3"/>
            <a:endCxn id="18" idx="1"/>
          </p:cNvCxnSpPr>
          <p:nvPr/>
        </p:nvCxnSpPr>
        <p:spPr>
          <a:xfrm flipV="1">
            <a:off x="3541690" y="4123359"/>
            <a:ext cx="2125014" cy="1068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96000" y="4619230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.  .  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3600" y="4248462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Сервисная компания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66704" y="3840023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Сервисная компания</a:t>
            </a:r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57158" y="5280901"/>
            <a:ext cx="8501122" cy="105141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Инициатором создания сервисной компании может выстпать как ИнфраФонд, так и иностранный инвестор</a:t>
            </a:r>
          </a:p>
        </p:txBody>
      </p:sp>
    </p:spTree>
    <p:extLst>
      <p:ext uri="{BB962C8B-B14F-4D97-AF65-F5344CB8AC3E}">
        <p14:creationId xmlns:p14="http://schemas.microsoft.com/office/powerpoint/2010/main" val="19332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27246" y="5646816"/>
            <a:ext cx="4680000" cy="69754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763" indent="-4763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2000" dirty="0">
                <a:solidFill>
                  <a:schemeClr val="tx1"/>
                </a:solidFill>
              </a:rPr>
              <a:t>Начальный размер УК - 0,5 млрд. руб. </a:t>
            </a:r>
          </a:p>
          <a:p>
            <a:pPr marL="4763" indent="-4763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2000" dirty="0">
                <a:solidFill>
                  <a:schemeClr val="tx1"/>
                </a:solidFill>
              </a:rPr>
              <a:t>Планируемый размер УК - 2 млрд. руб. </a:t>
            </a:r>
          </a:p>
        </p:txBody>
      </p:sp>
      <p:sp>
        <p:nvSpPr>
          <p:cNvPr id="45" name="Стрелка вправо с вырезом 44"/>
          <p:cNvSpPr/>
          <p:nvPr/>
        </p:nvSpPr>
        <p:spPr>
          <a:xfrm rot="6495629">
            <a:off x="4628194" y="3172627"/>
            <a:ext cx="2843854" cy="765146"/>
          </a:xfrm>
          <a:prstGeom prst="notchedRightArrow">
            <a:avLst>
              <a:gd name="adj1" fmla="val 55004"/>
              <a:gd name="adj2" fmla="val 286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4124750">
            <a:off x="1601410" y="3182865"/>
            <a:ext cx="2921760" cy="765146"/>
          </a:xfrm>
          <a:prstGeom prst="notchedRightArrow">
            <a:avLst>
              <a:gd name="adj1" fmla="val 55004"/>
              <a:gd name="adj2" fmla="val 286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Участники </a:t>
            </a:r>
            <a:r>
              <a:rPr lang="ru-RU" sz="3200" dirty="0" err="1"/>
              <a:t>ИнфраФонда</a:t>
            </a:r>
            <a:r>
              <a:rPr lang="ru-RU" sz="3200" dirty="0"/>
              <a:t> РВК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500" y="1061396"/>
            <a:ext cx="2243962" cy="1110303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РВК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14544" y="4937040"/>
            <a:ext cx="4716000" cy="720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</a:rPr>
              <a:t>ИнфраФонд</a:t>
            </a:r>
            <a:r>
              <a:rPr lang="ru-RU" sz="4800" dirty="0" smtClean="0">
                <a:solidFill>
                  <a:schemeClr val="bg1"/>
                </a:solidFill>
              </a:rPr>
              <a:t> РВК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84265" y="1107791"/>
            <a:ext cx="282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Реализация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стратегических целей</a:t>
            </a:r>
            <a:endParaRPr lang="ru-RU" sz="2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8860" y="2749554"/>
            <a:ext cx="3749601" cy="141330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anchor="ctr"/>
          <a:lstStyle/>
          <a:p>
            <a:pPr marL="4763" indent="-4763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dirty="0" smtClean="0">
                <a:solidFill>
                  <a:schemeClr val="tx1"/>
                </a:solidFill>
              </a:rPr>
              <a:t>Формирование самостоятельно развивающейся венчурной отрасли экономики и </a:t>
            </a:r>
            <a:r>
              <a:rPr lang="ru-RU" dirty="0" err="1" smtClean="0">
                <a:solidFill>
                  <a:schemeClr val="tx1"/>
                </a:solidFill>
              </a:rPr>
              <a:t>инновационно-технологического</a:t>
            </a:r>
            <a:r>
              <a:rPr lang="ru-RU" dirty="0" smtClean="0">
                <a:solidFill>
                  <a:schemeClr val="tx1"/>
                </a:solidFill>
              </a:rPr>
              <a:t> предпринимательства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39056" y="2749554"/>
            <a:ext cx="3749601" cy="141330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anchor="ctr"/>
          <a:lstStyle/>
          <a:p>
            <a:pPr marL="4763" indent="-4763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dirty="0" smtClean="0">
                <a:solidFill>
                  <a:schemeClr val="tx1"/>
                </a:solidFill>
              </a:rPr>
              <a:t>Развитие инфраструктуры для малого и среднего бизнеса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8983" y="1061396"/>
            <a:ext cx="2243962" cy="1110303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6000" dirty="0" smtClean="0">
              <a:solidFill>
                <a:schemeClr val="bg1"/>
              </a:solidFill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МСП</a:t>
            </a:r>
          </a:p>
          <a:p>
            <a:pPr algn="ctr"/>
            <a:endParaRPr lang="ru-RU" sz="6000" dirty="0" smtClean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865602"/>
            <a:ext cx="1428760" cy="6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326595" y="5205548"/>
            <a:ext cx="12763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490" y="3422243"/>
            <a:ext cx="2743200" cy="972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ИнфраФонд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7696" y="1242811"/>
            <a:ext cx="2743200" cy="991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Иностранный партнер</a:t>
            </a:r>
          </a:p>
        </p:txBody>
      </p:sp>
      <p:cxnSp>
        <p:nvCxnSpPr>
          <p:cNvPr id="9" name="Прямая со стрелкой 8"/>
          <p:cNvCxnSpPr>
            <a:stCxn id="20" idx="2"/>
            <a:endCxn id="33" idx="0"/>
          </p:cNvCxnSpPr>
          <p:nvPr/>
        </p:nvCxnSpPr>
        <p:spPr>
          <a:xfrm flipH="1">
            <a:off x="7038304" y="2234484"/>
            <a:ext cx="264" cy="1379914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  <a:endCxn id="33" idx="1"/>
          </p:cNvCxnSpPr>
          <p:nvPr/>
        </p:nvCxnSpPr>
        <p:spPr>
          <a:xfrm flipV="1">
            <a:off x="3541690" y="3897734"/>
            <a:ext cx="2125014" cy="1068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0745" y="2987272"/>
            <a:ext cx="8086054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8484" y="2619528"/>
            <a:ext cx="3405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«Родная среда»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Российская инфраструктура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66704" y="1242811"/>
            <a:ext cx="2743728" cy="991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Иностранная сервисная компания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971499" y="1695965"/>
            <a:ext cx="996286" cy="158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96000" y="4393605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.  .  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43600" y="4022837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Сервисная компания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666704" y="3614398"/>
            <a:ext cx="2743200" cy="5666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Сервисная компания</a:t>
            </a:r>
            <a:endParaRPr lang="ru-RU" sz="2000" dirty="0"/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357158" y="5090901"/>
            <a:ext cx="8501122" cy="126743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Иностранный партнер, планирующий выйти на российский рынок, выступает инициатором/заказчиком специализированных отраслевых сервисов в России</a:t>
            </a:r>
          </a:p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Поставщиком сервисов выступает аналог зарубежной сервисной компании в России</a:t>
            </a:r>
          </a:p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Иностранная сервисная компания  выступает  в качестве инвестора /Головной компании/"Примера для подражания"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Создание российского аналога зарубежной сервисной компании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73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Преимущества сотрудничества с </a:t>
            </a:r>
            <a:r>
              <a:rPr lang="ru-RU" sz="3200" dirty="0" err="1" smtClean="0"/>
              <a:t>ИнфраФондом</a:t>
            </a:r>
            <a:r>
              <a:rPr lang="ru-RU" sz="3200" dirty="0" smtClean="0"/>
              <a:t> для иностранных инвесторов</a:t>
            </a:r>
            <a:endParaRPr lang="ru-RU" sz="3200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85720" y="1126138"/>
            <a:ext cx="8501122" cy="115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1"/>
                </a:solidFill>
              </a:rPr>
              <a:t>Снижение страновых, политических и законодательных рисков </a:t>
            </a:r>
            <a:r>
              <a:rPr lang="ru-RU" sz="2000" dirty="0" smtClean="0">
                <a:solidFill>
                  <a:schemeClr val="tx1"/>
                </a:solidFill>
              </a:rPr>
              <a:t>за счет участия в Инфрафонде ОАО «Российская венчурная компания», являющейся институтом развития РФ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85720" y="2512648"/>
            <a:ext cx="8501122" cy="115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lvl="0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Реализация стратегических целей по </a:t>
            </a:r>
            <a:r>
              <a:rPr lang="ru-RU" sz="2000" dirty="0" smtClean="0">
                <a:solidFill>
                  <a:schemeClr val="accent1"/>
                </a:solidFill>
              </a:rPr>
              <a:t>выводу на российский рынок </a:t>
            </a:r>
            <a:r>
              <a:rPr lang="ru-RU" sz="2000" dirty="0" smtClean="0">
                <a:solidFill>
                  <a:schemeClr val="tx1"/>
                </a:solidFill>
              </a:rPr>
              <a:t>зарубежных инновационных разработок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285720" y="3887283"/>
            <a:ext cx="8501122" cy="115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1"/>
                </a:solidFill>
              </a:rPr>
              <a:t>Доступ к перспективным инновационным проектам</a:t>
            </a:r>
            <a:r>
              <a:rPr lang="ru-RU" sz="2000" dirty="0" smtClean="0">
                <a:solidFill>
                  <a:schemeClr val="tx1"/>
                </a:solidFill>
              </a:rPr>
              <a:t>, возможности по выводу российских инновационных продуктов на зарубежные рынки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85720" y="5238167"/>
            <a:ext cx="8501122" cy="115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lvl="0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1"/>
                </a:solidFill>
              </a:rPr>
              <a:t>Различные схемы сотрудничества </a:t>
            </a:r>
            <a:r>
              <a:rPr lang="ru-RU" sz="2000" dirty="0" smtClean="0">
                <a:solidFill>
                  <a:schemeClr val="tx1"/>
                </a:solidFill>
              </a:rPr>
              <a:t>(стратегическое партнерство, прямые инвестиции в сервисные компании, вхождение в состав участников </a:t>
            </a:r>
            <a:r>
              <a:rPr lang="ru-RU" sz="2000" dirty="0" err="1" smtClean="0">
                <a:solidFill>
                  <a:schemeClr val="tx1"/>
                </a:solidFill>
              </a:rPr>
              <a:t>Инфрафонда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3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сервисных компаний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Дополнительные слайды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0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Примеры сервисных компаний</a:t>
            </a:r>
            <a:br>
              <a:rPr lang="ru-RU" sz="3200" dirty="0" smtClean="0"/>
            </a:br>
            <a:r>
              <a:rPr lang="ru-RU" sz="3200" dirty="0" smtClean="0"/>
              <a:t>Отраслевая сервисная компания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479" y="1348856"/>
            <a:ext cx="8618994" cy="1174282"/>
          </a:xfrm>
          <a:prstGeom prst="rect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Специализированные исполнители и научные институты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478" y="4870383"/>
            <a:ext cx="8618994" cy="1388340"/>
          </a:xfrm>
          <a:prstGeom prst="rec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Заказчики услуг и инноваций отрасли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623" y="4986208"/>
            <a:ext cx="2918468" cy="77822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Крупная компания отрасли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623" y="3174659"/>
            <a:ext cx="8294177" cy="689675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Отраслевая сервисная компания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43014" y="1791101"/>
            <a:ext cx="1831383" cy="581188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…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76286" y="4986209"/>
            <a:ext cx="2910514" cy="77822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Крупная компания отрасли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624" y="1791101"/>
            <a:ext cx="1831383" cy="581188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…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7278" y="1791101"/>
            <a:ext cx="1831383" cy="581188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…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5418" y="1791101"/>
            <a:ext cx="1831383" cy="581188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3"/>
                </a:solidFill>
              </a:rPr>
              <a:t>ИнфраФонд</a:t>
            </a:r>
            <a:r>
              <a:rPr lang="ru-RU" dirty="0" smtClean="0">
                <a:solidFill>
                  <a:schemeClr val="accent3"/>
                </a:solidFill>
              </a:rPr>
              <a:t> РВК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623" y="3864333"/>
            <a:ext cx="8294177" cy="516835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600" dirty="0">
                <a:solidFill>
                  <a:schemeClr val="accent1"/>
                </a:solidFill>
              </a:rPr>
              <a:t>Услуги бизнес-планирования, упаковки, экспертизы, </a:t>
            </a:r>
            <a:r>
              <a:rPr lang="ru-RU" sz="1600" dirty="0" smtClean="0">
                <a:solidFill>
                  <a:schemeClr val="accent1"/>
                </a:solidFill>
              </a:rPr>
              <a:t>сопровождения, продвижения …</a:t>
            </a:r>
            <a:endParaRPr lang="ru-RU" sz="1600" dirty="0">
              <a:solidFill>
                <a:schemeClr val="accent1"/>
              </a:solidFill>
            </a:endParaRPr>
          </a:p>
        </p:txBody>
      </p:sp>
      <p:cxnSp>
        <p:nvCxnSpPr>
          <p:cNvPr id="19" name="Соединительная линия уступом 18"/>
          <p:cNvCxnSpPr>
            <a:stCxn id="10" idx="2"/>
            <a:endCxn id="7" idx="0"/>
          </p:cNvCxnSpPr>
          <p:nvPr/>
        </p:nvCxnSpPr>
        <p:spPr>
          <a:xfrm rot="16200000" flipH="1">
            <a:off x="2522829" y="1157776"/>
            <a:ext cx="802370" cy="3231396"/>
          </a:xfrm>
          <a:prstGeom prst="bentConnector3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8" idx="2"/>
            <a:endCxn id="7" idx="0"/>
          </p:cNvCxnSpPr>
          <p:nvPr/>
        </p:nvCxnSpPr>
        <p:spPr>
          <a:xfrm rot="16200000" flipH="1">
            <a:off x="3598024" y="2232971"/>
            <a:ext cx="802370" cy="108100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1" idx="2"/>
            <a:endCxn id="7" idx="0"/>
          </p:cNvCxnSpPr>
          <p:nvPr/>
        </p:nvCxnSpPr>
        <p:spPr>
          <a:xfrm rot="5400000">
            <a:off x="4675156" y="2236845"/>
            <a:ext cx="802370" cy="1073258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2" idx="2"/>
            <a:endCxn id="7" idx="0"/>
          </p:cNvCxnSpPr>
          <p:nvPr/>
        </p:nvCxnSpPr>
        <p:spPr>
          <a:xfrm rot="5400000">
            <a:off x="5754226" y="1157775"/>
            <a:ext cx="802370" cy="3231398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5" idx="2"/>
            <a:endCxn id="6" idx="0"/>
          </p:cNvCxnSpPr>
          <p:nvPr/>
        </p:nvCxnSpPr>
        <p:spPr>
          <a:xfrm rot="5400000">
            <a:off x="2893265" y="3339761"/>
            <a:ext cx="605040" cy="26878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5" idx="2"/>
            <a:endCxn id="9" idx="0"/>
          </p:cNvCxnSpPr>
          <p:nvPr/>
        </p:nvCxnSpPr>
        <p:spPr>
          <a:xfrm rot="16200000" flipH="1">
            <a:off x="5583107" y="3337772"/>
            <a:ext cx="605041" cy="2691831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3664907" y="4964254"/>
            <a:ext cx="871372" cy="77822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…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97277" y="4964254"/>
            <a:ext cx="871372" cy="77822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…</a:t>
            </a:r>
            <a:endParaRPr lang="ru-RU" sz="1400" dirty="0">
              <a:solidFill>
                <a:schemeClr val="accent2"/>
              </a:solidFill>
            </a:endParaRPr>
          </a:p>
        </p:txBody>
      </p:sp>
      <p:cxnSp>
        <p:nvCxnSpPr>
          <p:cNvPr id="48" name="Соединительная линия уступом 47"/>
          <p:cNvCxnSpPr>
            <a:stCxn id="15" idx="2"/>
            <a:endCxn id="47" idx="0"/>
          </p:cNvCxnSpPr>
          <p:nvPr/>
        </p:nvCxnSpPr>
        <p:spPr>
          <a:xfrm rot="16200000" flipH="1">
            <a:off x="4544794" y="4376085"/>
            <a:ext cx="583086" cy="593251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15" idx="2"/>
            <a:endCxn id="46" idx="0"/>
          </p:cNvCxnSpPr>
          <p:nvPr/>
        </p:nvCxnSpPr>
        <p:spPr>
          <a:xfrm rot="5400000">
            <a:off x="4028610" y="4453152"/>
            <a:ext cx="583086" cy="439119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r="16349" b="47855"/>
          <a:stretch/>
        </p:blipFill>
        <p:spPr bwMode="auto">
          <a:xfrm>
            <a:off x="1232031" y="2000457"/>
            <a:ext cx="6776186" cy="40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Примеры сервисных компаний</a:t>
            </a:r>
            <a:br>
              <a:rPr lang="ru-RU" sz="3200" dirty="0"/>
            </a:br>
            <a:r>
              <a:rPr lang="ru-RU" sz="3200" dirty="0"/>
              <a:t>Сервисный технологический брокер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2264" y="2214555"/>
            <a:ext cx="2214578" cy="857256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solidFill>
              <a:srgbClr val="9B1414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Владельцы оборудования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5358" y="4357694"/>
            <a:ext cx="3505666" cy="1048186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Инновационная компания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4970" y="2766706"/>
            <a:ext cx="2027974" cy="1000132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Сервисный брокер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6321" y="3089991"/>
            <a:ext cx="2071702" cy="583196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база оборудования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1187352" y="4997887"/>
            <a:ext cx="2833144" cy="29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8032417" y="1893083"/>
            <a:ext cx="1504524" cy="4326"/>
          </a:xfrm>
          <a:prstGeom prst="line">
            <a:avLst/>
          </a:prstGeom>
          <a:ln>
            <a:solidFill>
              <a:srgbClr val="9B141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3975306" y="5832702"/>
            <a:ext cx="1048267" cy="224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634349" y="2124578"/>
            <a:ext cx="1990816" cy="2762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1738" y="3787182"/>
            <a:ext cx="26432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Поиск  владельцев технологического оборудования </a:t>
            </a:r>
            <a:br>
              <a:rPr lang="ru-RU" sz="1400" dirty="0" smtClean="0"/>
            </a:br>
            <a:r>
              <a:rPr lang="ru-RU" sz="1400" dirty="0" smtClean="0"/>
              <a:t>( в РФ и за рубежом)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Заключение  долгосрочных договоров с владельцами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Ведение базы оборудования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Интерфейсы к существующим базам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Выделение квот использования оборудования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1190138"/>
            <a:ext cx="26143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400" dirty="0" smtClean="0"/>
              <a:t>Предоставление данных об оснащенности, видах работ</a:t>
            </a:r>
          </a:p>
          <a:p>
            <a:pPr algn="r">
              <a:spcBef>
                <a:spcPts val="600"/>
              </a:spcBef>
            </a:pPr>
            <a:r>
              <a:rPr lang="ru-RU" sz="1400" dirty="0" smtClean="0"/>
              <a:t>Оказание услуг и аренда оборудования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74138" y="5465626"/>
            <a:ext cx="39598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Поиск  необходимого оборудования в базе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Заключение  договоров на выделение квот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Использование оборудования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71546"/>
            <a:ext cx="257176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В качестве сервисного брокера может выступать компания из портфеля фонда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1142984"/>
            <a:ext cx="29001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400" dirty="0" smtClean="0"/>
              <a:t>Реестр научного и лабораторного оборудования</a:t>
            </a:r>
          </a:p>
          <a:p>
            <a:pPr algn="r">
              <a:spcBef>
                <a:spcPts val="600"/>
              </a:spcBef>
            </a:pPr>
            <a:r>
              <a:rPr lang="ru-RU" sz="1400" dirty="0" smtClean="0"/>
              <a:t>Интерактивная система подбора оборудования по параметрам, условиям аренды</a:t>
            </a:r>
          </a:p>
        </p:txBody>
      </p:sp>
    </p:spTree>
    <p:extLst>
      <p:ext uri="{BB962C8B-B14F-4D97-AF65-F5344CB8AC3E}">
        <p14:creationId xmlns:p14="http://schemas.microsoft.com/office/powerpoint/2010/main" val="16600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Примеры сервисных компаний</a:t>
            </a:r>
            <a:br>
              <a:rPr lang="ru-RU" sz="3200" dirty="0" smtClean="0"/>
            </a:br>
            <a:r>
              <a:rPr lang="ru-RU" sz="3200" dirty="0" smtClean="0"/>
              <a:t>Бизнес-портфель инновационной компании</a:t>
            </a:r>
            <a:endParaRPr lang="ru-RU" sz="32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44155" y="5230312"/>
            <a:ext cx="3643338" cy="1127646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Консалтинговые услуги в регионе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Венчурные партнеры в регионе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Инвестиционные фонды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4311108" y="1357298"/>
            <a:ext cx="4690048" cy="5017612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42913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Стандартный пакет документов инновационной компании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включающий: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Методические рекомендации (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step-by-step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Шаблоны документов 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templates)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выполнению процедур: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Создание компании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Защита интеллектуальной собственности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Разработка бизнес-плана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Привлечение инвестиций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Подготовка финансовой отчетности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Подготовка управленческой отчетности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Управление персоналом (договоры, должностные инструкции, мотивационные схемы)</a:t>
            </a:r>
          </a:p>
          <a:p>
            <a:pPr marL="442913" lvl="1" indent="-442913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 с типовыми контрагентами (аренда, оказание услуг, продажа)</a:t>
            </a:r>
          </a:p>
        </p:txBody>
      </p:sp>
      <p:sp>
        <p:nvSpPr>
          <p:cNvPr id="22" name="Rectangle 55"/>
          <p:cNvSpPr>
            <a:spLocks noChangeArrowheads="1"/>
          </p:cNvSpPr>
          <p:nvPr/>
        </p:nvSpPr>
        <p:spPr bwMode="gray">
          <a:xfrm>
            <a:off x="214658" y="4873123"/>
            <a:ext cx="3684903" cy="366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Информационные сервисы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260237" y="879739"/>
            <a:ext cx="4786346" cy="3867181"/>
            <a:chOff x="-357222" y="990579"/>
            <a:chExt cx="4786346" cy="386718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357222" y="1214422"/>
              <a:ext cx="4786346" cy="3643338"/>
              <a:chOff x="11113" y="1711324"/>
              <a:chExt cx="5675312" cy="4475161"/>
            </a:xfrm>
          </p:grpSpPr>
          <p:grpSp>
            <p:nvGrpSpPr>
              <p:cNvPr id="27" name="Group 66"/>
              <p:cNvGrpSpPr>
                <a:grpSpLocks/>
              </p:cNvGrpSpPr>
              <p:nvPr/>
            </p:nvGrpSpPr>
            <p:grpSpPr bwMode="auto">
              <a:xfrm>
                <a:off x="11113" y="1711324"/>
                <a:ext cx="5675312" cy="4475161"/>
                <a:chOff x="7" y="1078"/>
                <a:chExt cx="3575" cy="2819"/>
              </a:xfrm>
            </p:grpSpPr>
            <p:grpSp>
              <p:nvGrpSpPr>
                <p:cNvPr id="31" name="Group 47"/>
                <p:cNvGrpSpPr>
                  <a:grpSpLocks/>
                </p:cNvGrpSpPr>
                <p:nvPr/>
              </p:nvGrpSpPr>
              <p:grpSpPr bwMode="auto">
                <a:xfrm>
                  <a:off x="532" y="2919"/>
                  <a:ext cx="3050" cy="978"/>
                  <a:chOff x="2605" y="2725"/>
                  <a:chExt cx="2957" cy="948"/>
                </a:xfrm>
              </p:grpSpPr>
              <p:sp>
                <p:nvSpPr>
                  <p:cNvPr id="47" name="Freeform 48"/>
                  <p:cNvSpPr>
                    <a:spLocks/>
                  </p:cNvSpPr>
                  <p:nvPr/>
                </p:nvSpPr>
                <p:spPr bwMode="auto">
                  <a:xfrm>
                    <a:off x="3187" y="2725"/>
                    <a:ext cx="2375" cy="504"/>
                  </a:xfrm>
                  <a:custGeom>
                    <a:avLst/>
                    <a:gdLst>
                      <a:gd name="T0" fmla="*/ 2328 w 1678"/>
                      <a:gd name="T1" fmla="*/ 233 h 1010"/>
                      <a:gd name="T2" fmla="*/ 1973 w 1678"/>
                      <a:gd name="T3" fmla="*/ 63 h 1010"/>
                      <a:gd name="T4" fmla="*/ 232 w 1678"/>
                      <a:gd name="T5" fmla="*/ 159 h 1010"/>
                      <a:gd name="T6" fmla="*/ 0 w 1678"/>
                      <a:gd name="T7" fmla="*/ 150 h 1010"/>
                      <a:gd name="T8" fmla="*/ 2157 w 1678"/>
                      <a:gd name="T9" fmla="*/ 15 h 1010"/>
                      <a:gd name="T10" fmla="*/ 2849 w 1678"/>
                      <a:gd name="T11" fmla="*/ 252 h 1010"/>
                      <a:gd name="T12" fmla="*/ 2328 w 1678"/>
                      <a:gd name="T13" fmla="*/ 233 h 10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78"/>
                      <a:gd name="T22" fmla="*/ 0 h 1010"/>
                      <a:gd name="T23" fmla="*/ 1678 w 1678"/>
                      <a:gd name="T24" fmla="*/ 1010 h 10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78" h="1010">
                        <a:moveTo>
                          <a:pt x="1162" y="936"/>
                        </a:moveTo>
                        <a:cubicBezTo>
                          <a:pt x="1222" y="836"/>
                          <a:pt x="1371" y="388"/>
                          <a:pt x="985" y="252"/>
                        </a:cubicBezTo>
                        <a:cubicBezTo>
                          <a:pt x="471" y="122"/>
                          <a:pt x="116" y="637"/>
                          <a:pt x="116" y="637"/>
                        </a:cubicBezTo>
                        <a:cubicBezTo>
                          <a:pt x="116" y="637"/>
                          <a:pt x="116" y="637"/>
                          <a:pt x="0" y="603"/>
                        </a:cubicBezTo>
                        <a:cubicBezTo>
                          <a:pt x="272" y="215"/>
                          <a:pt x="727" y="0"/>
                          <a:pt x="1077" y="63"/>
                        </a:cubicBezTo>
                        <a:cubicBezTo>
                          <a:pt x="1416" y="123"/>
                          <a:pt x="1678" y="452"/>
                          <a:pt x="1422" y="1010"/>
                        </a:cubicBezTo>
                        <a:cubicBezTo>
                          <a:pt x="1357" y="994"/>
                          <a:pt x="1209" y="950"/>
                          <a:pt x="1162" y="936"/>
                        </a:cubicBez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49"/>
                  <p:cNvSpPr>
                    <a:spLocks/>
                  </p:cNvSpPr>
                  <p:nvPr/>
                </p:nvSpPr>
                <p:spPr bwMode="auto">
                  <a:xfrm>
                    <a:off x="2605" y="3055"/>
                    <a:ext cx="2521" cy="618"/>
                  </a:xfrm>
                  <a:custGeom>
                    <a:avLst/>
                    <a:gdLst>
                      <a:gd name="T0" fmla="*/ 975 w 1781"/>
                      <a:gd name="T1" fmla="*/ 9 h 1235"/>
                      <a:gd name="T2" fmla="*/ 1220 w 1781"/>
                      <a:gd name="T3" fmla="*/ 197 h 1235"/>
                      <a:gd name="T4" fmla="*/ 3052 w 1781"/>
                      <a:gd name="T5" fmla="*/ 91 h 1235"/>
                      <a:gd name="T6" fmla="*/ 3568 w 1781"/>
                      <a:gd name="T7" fmla="*/ 111 h 1235"/>
                      <a:gd name="T8" fmla="*/ 906 w 1781"/>
                      <a:gd name="T9" fmla="*/ 250 h 1235"/>
                      <a:gd name="T10" fmla="*/ 746 w 1781"/>
                      <a:gd name="T11" fmla="*/ 0 h 1235"/>
                      <a:gd name="T12" fmla="*/ 975 w 1781"/>
                      <a:gd name="T13" fmla="*/ 9 h 1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1"/>
                      <a:gd name="T22" fmla="*/ 0 h 1235"/>
                      <a:gd name="T23" fmla="*/ 1781 w 1781"/>
                      <a:gd name="T24" fmla="*/ 1235 h 1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1" h="1235">
                        <a:moveTo>
                          <a:pt x="487" y="36"/>
                        </a:moveTo>
                        <a:cubicBezTo>
                          <a:pt x="412" y="169"/>
                          <a:pt x="208" y="597"/>
                          <a:pt x="609" y="785"/>
                        </a:cubicBezTo>
                        <a:cubicBezTo>
                          <a:pt x="830" y="873"/>
                          <a:pt x="1204" y="807"/>
                          <a:pt x="1523" y="363"/>
                        </a:cubicBezTo>
                        <a:cubicBezTo>
                          <a:pt x="1586" y="379"/>
                          <a:pt x="1709" y="419"/>
                          <a:pt x="1781" y="444"/>
                        </a:cubicBezTo>
                        <a:cubicBezTo>
                          <a:pt x="1502" y="949"/>
                          <a:pt x="806" y="1235"/>
                          <a:pt x="452" y="998"/>
                        </a:cubicBezTo>
                        <a:cubicBezTo>
                          <a:pt x="0" y="701"/>
                          <a:pt x="278" y="135"/>
                          <a:pt x="372" y="0"/>
                        </a:cubicBezTo>
                        <a:cubicBezTo>
                          <a:pt x="430" y="17"/>
                          <a:pt x="411" y="11"/>
                          <a:pt x="487" y="36"/>
                        </a:cubicBez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2" name="Group 80"/>
                <p:cNvGrpSpPr>
                  <a:grpSpLocks/>
                </p:cNvGrpSpPr>
                <p:nvPr/>
              </p:nvGrpSpPr>
              <p:grpSpPr bwMode="auto">
                <a:xfrm>
                  <a:off x="7" y="2011"/>
                  <a:ext cx="2663" cy="1818"/>
                  <a:chOff x="7" y="1943"/>
                  <a:chExt cx="2663" cy="1818"/>
                </a:xfrm>
              </p:grpSpPr>
              <p:sp>
                <p:nvSpPr>
                  <p:cNvPr id="39" name="Freeform 51"/>
                  <p:cNvSpPr>
                    <a:spLocks/>
                  </p:cNvSpPr>
                  <p:nvPr/>
                </p:nvSpPr>
                <p:spPr bwMode="auto">
                  <a:xfrm>
                    <a:off x="7" y="1943"/>
                    <a:ext cx="2599" cy="1803"/>
                  </a:xfrm>
                  <a:custGeom>
                    <a:avLst/>
                    <a:gdLst>
                      <a:gd name="T0" fmla="*/ 1038 w 1781"/>
                      <a:gd name="T1" fmla="*/ 77 h 1235"/>
                      <a:gd name="T2" fmla="*/ 1297 w 1781"/>
                      <a:gd name="T3" fmla="*/ 1673 h 1235"/>
                      <a:gd name="T4" fmla="*/ 3244 w 1781"/>
                      <a:gd name="T5" fmla="*/ 774 h 1235"/>
                      <a:gd name="T6" fmla="*/ 3793 w 1781"/>
                      <a:gd name="T7" fmla="*/ 946 h 1235"/>
                      <a:gd name="T8" fmla="*/ 963 w 1781"/>
                      <a:gd name="T9" fmla="*/ 2127 h 1235"/>
                      <a:gd name="T10" fmla="*/ 792 w 1781"/>
                      <a:gd name="T11" fmla="*/ 0 h 1235"/>
                      <a:gd name="T12" fmla="*/ 1038 w 1781"/>
                      <a:gd name="T13" fmla="*/ 77 h 1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1"/>
                      <a:gd name="T22" fmla="*/ 0 h 1235"/>
                      <a:gd name="T23" fmla="*/ 1781 w 1781"/>
                      <a:gd name="T24" fmla="*/ 1235 h 1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1" h="1235">
                        <a:moveTo>
                          <a:pt x="487" y="36"/>
                        </a:moveTo>
                        <a:cubicBezTo>
                          <a:pt x="412" y="169"/>
                          <a:pt x="208" y="597"/>
                          <a:pt x="609" y="785"/>
                        </a:cubicBezTo>
                        <a:cubicBezTo>
                          <a:pt x="830" y="873"/>
                          <a:pt x="1204" y="807"/>
                          <a:pt x="1523" y="363"/>
                        </a:cubicBezTo>
                        <a:cubicBezTo>
                          <a:pt x="1586" y="379"/>
                          <a:pt x="1709" y="419"/>
                          <a:pt x="1781" y="444"/>
                        </a:cubicBezTo>
                        <a:cubicBezTo>
                          <a:pt x="1502" y="949"/>
                          <a:pt x="806" y="1235"/>
                          <a:pt x="452" y="998"/>
                        </a:cubicBezTo>
                        <a:cubicBezTo>
                          <a:pt x="0" y="701"/>
                          <a:pt x="278" y="135"/>
                          <a:pt x="372" y="0"/>
                        </a:cubicBezTo>
                        <a:cubicBezTo>
                          <a:pt x="430" y="17"/>
                          <a:pt x="411" y="11"/>
                          <a:pt x="487" y="3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17171"/>
                      </a:gs>
                      <a:gs pos="50000">
                        <a:srgbClr val="F6F6F6"/>
                      </a:gs>
                      <a:gs pos="100000">
                        <a:srgbClr val="71717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40" name="Freeform 52"/>
                  <p:cNvSpPr>
                    <a:spLocks/>
                  </p:cNvSpPr>
                  <p:nvPr/>
                </p:nvSpPr>
                <p:spPr bwMode="auto">
                  <a:xfrm>
                    <a:off x="755" y="2589"/>
                    <a:ext cx="1915" cy="1172"/>
                  </a:xfrm>
                  <a:custGeom>
                    <a:avLst/>
                    <a:gdLst>
                      <a:gd name="T0" fmla="*/ 0 w 1312"/>
                      <a:gd name="T1" fmla="*/ 1255 h 803"/>
                      <a:gd name="T2" fmla="*/ 2108 w 1312"/>
                      <a:gd name="T3" fmla="*/ 714 h 803"/>
                      <a:gd name="T4" fmla="*/ 2699 w 1312"/>
                      <a:gd name="T5" fmla="*/ 0 h 803"/>
                      <a:gd name="T6" fmla="*/ 2795 w 1312"/>
                      <a:gd name="T7" fmla="*/ 134 h 803"/>
                      <a:gd name="T8" fmla="*/ 852 w 1312"/>
                      <a:gd name="T9" fmla="*/ 1445 h 803"/>
                      <a:gd name="T10" fmla="*/ 0 w 1312"/>
                      <a:gd name="T11" fmla="*/ 1255 h 8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2"/>
                      <a:gd name="T19" fmla="*/ 0 h 803"/>
                      <a:gd name="T20" fmla="*/ 1312 w 1312"/>
                      <a:gd name="T21" fmla="*/ 803 h 8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2" h="803">
                        <a:moveTo>
                          <a:pt x="0" y="589"/>
                        </a:moveTo>
                        <a:cubicBezTo>
                          <a:pt x="0" y="589"/>
                          <a:pt x="399" y="803"/>
                          <a:pt x="989" y="335"/>
                        </a:cubicBezTo>
                        <a:cubicBezTo>
                          <a:pt x="1163" y="189"/>
                          <a:pt x="1267" y="0"/>
                          <a:pt x="1267" y="0"/>
                        </a:cubicBezTo>
                        <a:cubicBezTo>
                          <a:pt x="1312" y="63"/>
                          <a:pt x="1312" y="63"/>
                          <a:pt x="1312" y="63"/>
                        </a:cubicBezTo>
                        <a:cubicBezTo>
                          <a:pt x="1312" y="63"/>
                          <a:pt x="999" y="633"/>
                          <a:pt x="400" y="678"/>
                        </a:cubicBezTo>
                        <a:cubicBezTo>
                          <a:pt x="148" y="694"/>
                          <a:pt x="0" y="589"/>
                          <a:pt x="0" y="58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1C1C1"/>
                      </a:gs>
                      <a:gs pos="50000">
                        <a:srgbClr val="565656"/>
                      </a:gs>
                      <a:gs pos="100000">
                        <a:srgbClr val="C1C1C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53"/>
                  <p:cNvSpPr>
                    <a:spLocks/>
                  </p:cNvSpPr>
                  <p:nvPr/>
                </p:nvSpPr>
                <p:spPr bwMode="auto">
                  <a:xfrm>
                    <a:off x="419" y="1996"/>
                    <a:ext cx="389" cy="1042"/>
                  </a:xfrm>
                  <a:custGeom>
                    <a:avLst/>
                    <a:gdLst>
                      <a:gd name="T0" fmla="*/ 436 w 267"/>
                      <a:gd name="T1" fmla="*/ 0 h 714"/>
                      <a:gd name="T2" fmla="*/ 554 w 267"/>
                      <a:gd name="T3" fmla="*/ 107 h 714"/>
                      <a:gd name="T4" fmla="*/ 561 w 267"/>
                      <a:gd name="T5" fmla="*/ 1521 h 714"/>
                      <a:gd name="T6" fmla="*/ 185 w 267"/>
                      <a:gd name="T7" fmla="*/ 773 h 714"/>
                      <a:gd name="T8" fmla="*/ 436 w 267"/>
                      <a:gd name="T9" fmla="*/ 0 h 7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7"/>
                      <a:gd name="T16" fmla="*/ 0 h 714"/>
                      <a:gd name="T17" fmla="*/ 267 w 267"/>
                      <a:gd name="T18" fmla="*/ 714 h 7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7" h="714">
                        <a:moveTo>
                          <a:pt x="205" y="0"/>
                        </a:moveTo>
                        <a:cubicBezTo>
                          <a:pt x="205" y="0"/>
                          <a:pt x="254" y="45"/>
                          <a:pt x="261" y="50"/>
                        </a:cubicBezTo>
                        <a:cubicBezTo>
                          <a:pt x="267" y="61"/>
                          <a:pt x="0" y="424"/>
                          <a:pt x="264" y="714"/>
                        </a:cubicBezTo>
                        <a:cubicBezTo>
                          <a:pt x="69" y="593"/>
                          <a:pt x="85" y="409"/>
                          <a:pt x="87" y="363"/>
                        </a:cubicBezTo>
                        <a:cubicBezTo>
                          <a:pt x="88" y="197"/>
                          <a:pt x="205" y="0"/>
                          <a:pt x="20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3A3A3"/>
                      </a:gs>
                      <a:gs pos="50000">
                        <a:srgbClr val="525252"/>
                      </a:gs>
                      <a:gs pos="100000">
                        <a:srgbClr val="A3A3A3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" name="Group 79"/>
                <p:cNvGrpSpPr>
                  <a:grpSpLocks/>
                </p:cNvGrpSpPr>
                <p:nvPr/>
              </p:nvGrpSpPr>
              <p:grpSpPr bwMode="auto">
                <a:xfrm>
                  <a:off x="606" y="1078"/>
                  <a:ext cx="2451" cy="1570"/>
                  <a:chOff x="606" y="1010"/>
                  <a:chExt cx="2451" cy="1570"/>
                </a:xfrm>
              </p:grpSpPr>
              <p:sp>
                <p:nvSpPr>
                  <p:cNvPr id="34" name="Freeform 55"/>
                  <p:cNvSpPr>
                    <a:spLocks/>
                  </p:cNvSpPr>
                  <p:nvPr/>
                </p:nvSpPr>
                <p:spPr bwMode="auto">
                  <a:xfrm>
                    <a:off x="606" y="1010"/>
                    <a:ext cx="2451" cy="1473"/>
                  </a:xfrm>
                  <a:custGeom>
                    <a:avLst/>
                    <a:gdLst>
                      <a:gd name="T0" fmla="*/ 2479 w 1678"/>
                      <a:gd name="T1" fmla="*/ 1991 h 1010"/>
                      <a:gd name="T2" fmla="*/ 2102 w 1678"/>
                      <a:gd name="T3" fmla="*/ 537 h 1010"/>
                      <a:gd name="T4" fmla="*/ 247 w 1678"/>
                      <a:gd name="T5" fmla="*/ 1355 h 1010"/>
                      <a:gd name="T6" fmla="*/ 0 w 1678"/>
                      <a:gd name="T7" fmla="*/ 1282 h 1010"/>
                      <a:gd name="T8" fmla="*/ 2298 w 1678"/>
                      <a:gd name="T9" fmla="*/ 134 h 1010"/>
                      <a:gd name="T10" fmla="*/ 3034 w 1678"/>
                      <a:gd name="T11" fmla="*/ 2148 h 1010"/>
                      <a:gd name="T12" fmla="*/ 2479 w 1678"/>
                      <a:gd name="T13" fmla="*/ 1991 h 10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78"/>
                      <a:gd name="T22" fmla="*/ 0 h 1010"/>
                      <a:gd name="T23" fmla="*/ 1678 w 1678"/>
                      <a:gd name="T24" fmla="*/ 1010 h 10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78" h="1010">
                        <a:moveTo>
                          <a:pt x="1162" y="936"/>
                        </a:moveTo>
                        <a:cubicBezTo>
                          <a:pt x="1222" y="836"/>
                          <a:pt x="1371" y="388"/>
                          <a:pt x="985" y="252"/>
                        </a:cubicBezTo>
                        <a:cubicBezTo>
                          <a:pt x="471" y="122"/>
                          <a:pt x="116" y="637"/>
                          <a:pt x="116" y="637"/>
                        </a:cubicBezTo>
                        <a:cubicBezTo>
                          <a:pt x="116" y="637"/>
                          <a:pt x="116" y="637"/>
                          <a:pt x="0" y="603"/>
                        </a:cubicBezTo>
                        <a:cubicBezTo>
                          <a:pt x="272" y="215"/>
                          <a:pt x="727" y="0"/>
                          <a:pt x="1077" y="63"/>
                        </a:cubicBezTo>
                        <a:cubicBezTo>
                          <a:pt x="1416" y="123"/>
                          <a:pt x="1678" y="452"/>
                          <a:pt x="1422" y="1010"/>
                        </a:cubicBezTo>
                        <a:cubicBezTo>
                          <a:pt x="1357" y="994"/>
                          <a:pt x="1209" y="950"/>
                          <a:pt x="1162" y="93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C4DBEE"/>
                      </a:gs>
                      <a:gs pos="100000">
                        <a:srgbClr val="0061B3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" name="Freeform 56"/>
                  <p:cNvSpPr>
                    <a:spLocks/>
                  </p:cNvSpPr>
                  <p:nvPr/>
                </p:nvSpPr>
                <p:spPr bwMode="auto">
                  <a:xfrm>
                    <a:off x="2683" y="1564"/>
                    <a:ext cx="261" cy="1016"/>
                  </a:xfrm>
                  <a:custGeom>
                    <a:avLst/>
                    <a:gdLst>
                      <a:gd name="T0" fmla="*/ 0 w 179"/>
                      <a:gd name="T1" fmla="*/ 1343 h 696"/>
                      <a:gd name="T2" fmla="*/ 89 w 179"/>
                      <a:gd name="T3" fmla="*/ 1483 h 696"/>
                      <a:gd name="T4" fmla="*/ 296 w 179"/>
                      <a:gd name="T5" fmla="*/ 671 h 696"/>
                      <a:gd name="T6" fmla="*/ 194 w 179"/>
                      <a:gd name="T7" fmla="*/ 134 h 696"/>
                      <a:gd name="T8" fmla="*/ 136 w 179"/>
                      <a:gd name="T9" fmla="*/ 0 h 696"/>
                      <a:gd name="T10" fmla="*/ 0 w 179"/>
                      <a:gd name="T11" fmla="*/ 1343 h 6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9"/>
                      <a:gd name="T19" fmla="*/ 0 h 696"/>
                      <a:gd name="T20" fmla="*/ 179 w 179"/>
                      <a:gd name="T21" fmla="*/ 696 h 6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9" h="696">
                        <a:moveTo>
                          <a:pt x="0" y="630"/>
                        </a:moveTo>
                        <a:cubicBezTo>
                          <a:pt x="19" y="659"/>
                          <a:pt x="42" y="696"/>
                          <a:pt x="42" y="696"/>
                        </a:cubicBezTo>
                        <a:cubicBezTo>
                          <a:pt x="42" y="696"/>
                          <a:pt x="134" y="518"/>
                          <a:pt x="139" y="315"/>
                        </a:cubicBezTo>
                        <a:cubicBezTo>
                          <a:pt x="146" y="172"/>
                          <a:pt x="91" y="63"/>
                          <a:pt x="91" y="63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0"/>
                          <a:pt x="179" y="245"/>
                          <a:pt x="0" y="63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003D70"/>
                      </a:gs>
                      <a:gs pos="100000">
                        <a:srgbClr val="0061B3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" name="Freeform 57"/>
                  <p:cNvSpPr>
                    <a:spLocks/>
                  </p:cNvSpPr>
                  <p:nvPr/>
                </p:nvSpPr>
                <p:spPr bwMode="auto">
                  <a:xfrm>
                    <a:off x="775" y="1187"/>
                    <a:ext cx="1606" cy="826"/>
                  </a:xfrm>
                  <a:custGeom>
                    <a:avLst/>
                    <a:gdLst>
                      <a:gd name="T0" fmla="*/ 1853 w 1100"/>
                      <a:gd name="T1" fmla="*/ 278 h 565"/>
                      <a:gd name="T2" fmla="*/ 0 w 1100"/>
                      <a:gd name="T3" fmla="*/ 1101 h 565"/>
                      <a:gd name="T4" fmla="*/ 115 w 1100"/>
                      <a:gd name="T5" fmla="*/ 1208 h 565"/>
                      <a:gd name="T6" fmla="*/ 1845 w 1100"/>
                      <a:gd name="T7" fmla="*/ 398 h 565"/>
                      <a:gd name="T8" fmla="*/ 2345 w 1100"/>
                      <a:gd name="T9" fmla="*/ 741 h 565"/>
                      <a:gd name="T10" fmla="*/ 1853 w 1100"/>
                      <a:gd name="T11" fmla="*/ 278 h 5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00"/>
                      <a:gd name="T19" fmla="*/ 0 h 565"/>
                      <a:gd name="T20" fmla="*/ 1100 w 1100"/>
                      <a:gd name="T21" fmla="*/ 565 h 5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00" h="565">
                        <a:moveTo>
                          <a:pt x="869" y="130"/>
                        </a:moveTo>
                        <a:cubicBezTo>
                          <a:pt x="355" y="0"/>
                          <a:pt x="0" y="515"/>
                          <a:pt x="0" y="515"/>
                        </a:cubicBezTo>
                        <a:cubicBezTo>
                          <a:pt x="0" y="515"/>
                          <a:pt x="0" y="515"/>
                          <a:pt x="54" y="565"/>
                        </a:cubicBezTo>
                        <a:cubicBezTo>
                          <a:pt x="279" y="285"/>
                          <a:pt x="580" y="120"/>
                          <a:pt x="866" y="186"/>
                        </a:cubicBezTo>
                        <a:cubicBezTo>
                          <a:pt x="1050" y="226"/>
                          <a:pt x="1100" y="347"/>
                          <a:pt x="1100" y="347"/>
                        </a:cubicBezTo>
                        <a:cubicBezTo>
                          <a:pt x="1084" y="303"/>
                          <a:pt x="1043" y="192"/>
                          <a:pt x="869" y="13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003D70"/>
                      </a:gs>
                      <a:gs pos="100000">
                        <a:srgbClr val="0061B3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" name="Freeform 58"/>
                  <p:cNvSpPr>
                    <a:spLocks/>
                  </p:cNvSpPr>
                  <p:nvPr/>
                </p:nvSpPr>
                <p:spPr bwMode="auto">
                  <a:xfrm>
                    <a:off x="2303" y="2376"/>
                    <a:ext cx="440" cy="204"/>
                  </a:xfrm>
                  <a:custGeom>
                    <a:avLst/>
                    <a:gdLst>
                      <a:gd name="T0" fmla="*/ 0 w 469"/>
                      <a:gd name="T1" fmla="*/ 0 h 218"/>
                      <a:gd name="T2" fmla="*/ 356 w 469"/>
                      <a:gd name="T3" fmla="*/ 101 h 218"/>
                      <a:gd name="T4" fmla="*/ 413 w 469"/>
                      <a:gd name="T5" fmla="*/ 191 h 218"/>
                      <a:gd name="T6" fmla="*/ 64 w 469"/>
                      <a:gd name="T7" fmla="*/ 88 h 218"/>
                      <a:gd name="T8" fmla="*/ 0 w 469"/>
                      <a:gd name="T9" fmla="*/ 0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9"/>
                      <a:gd name="T16" fmla="*/ 0 h 218"/>
                      <a:gd name="T17" fmla="*/ 469 w 469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9" h="218">
                        <a:moveTo>
                          <a:pt x="0" y="0"/>
                        </a:moveTo>
                        <a:lnTo>
                          <a:pt x="404" y="115"/>
                        </a:lnTo>
                        <a:lnTo>
                          <a:pt x="469" y="218"/>
                        </a:lnTo>
                        <a:lnTo>
                          <a:pt x="73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7588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59"/>
                  <p:cNvSpPr>
                    <a:spLocks/>
                  </p:cNvSpPr>
                  <p:nvPr/>
                </p:nvSpPr>
                <p:spPr bwMode="auto">
                  <a:xfrm>
                    <a:off x="606" y="1890"/>
                    <a:ext cx="249" cy="123"/>
                  </a:xfrm>
                  <a:custGeom>
                    <a:avLst/>
                    <a:gdLst>
                      <a:gd name="T0" fmla="*/ 160 w 264"/>
                      <a:gd name="T1" fmla="*/ 47 h 131"/>
                      <a:gd name="T2" fmla="*/ 235 w 264"/>
                      <a:gd name="T3" fmla="*/ 115 h 131"/>
                      <a:gd name="T4" fmla="*/ 74 w 264"/>
                      <a:gd name="T5" fmla="*/ 69 h 131"/>
                      <a:gd name="T6" fmla="*/ 0 w 264"/>
                      <a:gd name="T7" fmla="*/ 0 h 131"/>
                      <a:gd name="T8" fmla="*/ 160 w 264"/>
                      <a:gd name="T9" fmla="*/ 47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131"/>
                      <a:gd name="T17" fmla="*/ 264 w 264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131">
                        <a:moveTo>
                          <a:pt x="180" y="53"/>
                        </a:moveTo>
                        <a:lnTo>
                          <a:pt x="264" y="131"/>
                        </a:lnTo>
                        <a:lnTo>
                          <a:pt x="83" y="78"/>
                        </a:lnTo>
                        <a:lnTo>
                          <a:pt x="0" y="0"/>
                        </a:lnTo>
                        <a:lnTo>
                          <a:pt x="180" y="53"/>
                        </a:lnTo>
                        <a:close/>
                      </a:path>
                    </a:pathLst>
                  </a:custGeom>
                  <a:solidFill>
                    <a:srgbClr val="27588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 rot="21307710" flipH="1">
                <a:off x="1674812" y="4178298"/>
                <a:ext cx="465137" cy="627063"/>
              </a:xfrm>
              <a:prstGeom prst="line">
                <a:avLst/>
              </a:prstGeom>
              <a:noFill/>
              <a:ln w="76200">
                <a:solidFill>
                  <a:srgbClr val="777777"/>
                </a:solidFill>
                <a:round/>
                <a:headEnd type="stealth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rot="21307710" flipV="1">
                <a:off x="2589212" y="2632074"/>
                <a:ext cx="392112" cy="584199"/>
              </a:xfrm>
              <a:prstGeom prst="line">
                <a:avLst/>
              </a:prstGeom>
              <a:noFill/>
              <a:ln w="76200">
                <a:solidFill>
                  <a:srgbClr val="275881"/>
                </a:solidFill>
                <a:round/>
                <a:headEnd type="stealth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1307370" y="3221415"/>
                <a:ext cx="234391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>
                  <a:rot lat="20361203" lon="1939850" rev="19862173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777777"/>
                    </a:solidFill>
                  </a:rPr>
                  <a:t>Инновационная</a:t>
                </a:r>
              </a:p>
              <a:p>
                <a:pPr algn="ctr"/>
                <a:r>
                  <a:rPr lang="ru-RU" sz="2400" b="1" dirty="0" smtClean="0">
                    <a:solidFill>
                      <a:srgbClr val="777777"/>
                    </a:solidFill>
                  </a:rPr>
                  <a:t>компания</a:t>
                </a:r>
                <a:endParaRPr lang="en-GB" sz="2400" b="1" dirty="0">
                  <a:solidFill>
                    <a:srgbClr val="777777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85327" y="990579"/>
              <a:ext cx="2571768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19500000" lon="1500000" rev="19500000"/>
              </a:camera>
              <a:lightRig rig="threePt" dir="t"/>
            </a:scene3d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spc="600" dirty="0" smtClean="0">
                  <a:solidFill>
                    <a:schemeClr val="bg1"/>
                  </a:solidFill>
                </a:rPr>
                <a:t>Продуктовые услуги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9390" y="1208342"/>
              <a:ext cx="2824575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19466716" lon="1356682" rev="20016957"/>
              </a:camera>
              <a:lightRig rig="threePt" dir="t"/>
            </a:scene3d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spc="600" dirty="0" smtClean="0">
                  <a:solidFill>
                    <a:sysClr val="windowText" lastClr="000000"/>
                  </a:solidFill>
                </a:rPr>
                <a:t>Информационные сервисы</a:t>
              </a:r>
            </a:p>
          </p:txBody>
        </p:sp>
      </p:grpSp>
      <p:cxnSp>
        <p:nvCxnSpPr>
          <p:cNvPr id="51" name="Соединительная линия уступом 47"/>
          <p:cNvCxnSpPr/>
          <p:nvPr/>
        </p:nvCxnSpPr>
        <p:spPr>
          <a:xfrm flipH="1">
            <a:off x="2527492" y="1218922"/>
            <a:ext cx="1697999" cy="0"/>
          </a:xfrm>
          <a:prstGeom prst="straightConnector1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49"/>
          <p:cNvCxnSpPr/>
          <p:nvPr/>
        </p:nvCxnSpPr>
        <p:spPr>
          <a:xfrm flipH="1">
            <a:off x="1121897" y="4334923"/>
            <a:ext cx="1" cy="5382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55"/>
          <p:cNvSpPr>
            <a:spLocks noChangeArrowheads="1"/>
          </p:cNvSpPr>
          <p:nvPr/>
        </p:nvSpPr>
        <p:spPr bwMode="gray">
          <a:xfrm>
            <a:off x="4311108" y="987659"/>
            <a:ext cx="4704796" cy="37414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Продуктовые услуги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Примеры сервисных компаний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Профессиональная технологическая экспертиза</a:t>
            </a:r>
            <a:endParaRPr lang="ru-RU" sz="2800" dirty="0"/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5824" y="2601988"/>
            <a:ext cx="3714776" cy="2286016"/>
          </a:xfrm>
          <a:prstGeom prst="flowChartAlternateProcess">
            <a:avLst/>
          </a:prstGeom>
          <a:solidFill>
            <a:schemeClr val="bg1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5400000">
              <a:rot lat="19499999" lon="19499999" rev="3000000"/>
            </a:camera>
            <a:lightRig rig="threePt" dir="t"/>
          </a:scene3d>
          <a:sp3d prstMaterial="matte">
            <a:bevelB w="0" h="0" prst="softRound"/>
            <a:contourClr>
              <a:schemeClr val="bg1"/>
            </a:contourClr>
          </a:sp3d>
        </p:spPr>
        <p:txBody>
          <a:bodyPr anchor="b"/>
          <a:lstStyle/>
          <a:p>
            <a:pPr algn="ctr">
              <a:defRPr/>
            </a:pPr>
            <a:r>
              <a:rPr lang="ru-RU" sz="3200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Рынок экспертизы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89384" y="2071172"/>
            <a:ext cx="1712349" cy="783655"/>
          </a:xfrm>
          <a:prstGeom prst="flowChartAlternateProcess">
            <a:avLst/>
          </a:prstGeom>
          <a:solidFill>
            <a:schemeClr val="accent1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5400000">
              <a:rot lat="19499999" lon="19499999" rev="3000000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/>
          <a:lstStyle/>
          <a:p>
            <a:pPr algn="ctr">
              <a:defRPr/>
            </a:pPr>
            <a:r>
              <a:rPr lang="ru-RU" sz="2000" noProof="1" smtClean="0">
                <a:solidFill>
                  <a:schemeClr val="bg1"/>
                </a:solidFill>
              </a:rPr>
              <a:t>Пул экспертов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1079528" y="2772165"/>
            <a:ext cx="978408" cy="4846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5400000">
              <a:rot lat="19499999" lon="19499999" rev="3000000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/>
          <a:lstStyle/>
          <a:p>
            <a:pPr algn="ctr">
              <a:defRPr/>
            </a:pPr>
            <a:endParaRPr lang="ru-RU" sz="3200" noProof="1" smtClean="0">
              <a:solidFill>
                <a:schemeClr val="bg1"/>
              </a:solidFill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961322" y="3000743"/>
            <a:ext cx="2643206" cy="1285884"/>
          </a:xfrm>
          <a:prstGeom prst="flowChartAlternateProcess">
            <a:avLst/>
          </a:prstGeom>
          <a:solidFill>
            <a:schemeClr val="accent1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5400000">
              <a:rot lat="19499999" lon="19499999" rev="3000000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/>
          <a:lstStyle/>
          <a:p>
            <a:pPr algn="ctr">
              <a:defRPr/>
            </a:pPr>
            <a:r>
              <a:rPr lang="ru-RU" sz="3200" noProof="1" smtClean="0">
                <a:solidFill>
                  <a:schemeClr val="bg1"/>
                </a:solidFill>
              </a:rPr>
              <a:t>Экспертная база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gray">
          <a:xfrm>
            <a:off x="4500562" y="1142984"/>
            <a:ext cx="4286280" cy="5000660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Методика и шаблоны документов для проведения технологической экспертизы в контексте венчурного бизнеса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Пул экспертов:</a:t>
            </a:r>
          </a:p>
          <a:p>
            <a:pPr marL="722313" lvl="2" indent="-2651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Регламент</a:t>
            </a:r>
          </a:p>
          <a:p>
            <a:pPr marL="722313" lvl="2" indent="-2651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Критерии</a:t>
            </a:r>
          </a:p>
          <a:p>
            <a:pPr marL="722313" lvl="2" indent="-2651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Источники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Специализированные тренинги и семинары для членов экспертного сообщества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Модели и интерфейсы взаимодействия участников рынка экспертизы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Контролируемый ролевой доступ к  данным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Анонимность/знаковость</a:t>
            </a:r>
          </a:p>
          <a:p>
            <a:pPr marL="442913" indent="-442913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Секретность/публичность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19599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4263648" y="1290156"/>
            <a:ext cx="1427135" cy="4848501"/>
          </a:xfrm>
          <a:prstGeom prst="flowChartAlternateProcess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млрд. руб.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465126" y="2506152"/>
            <a:ext cx="1225658" cy="363250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млрд. руб.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Российская венчурная компания – </a:t>
            </a:r>
            <a:br>
              <a:rPr sz="3200" dirty="0" smtClean="0"/>
            </a:br>
            <a:r>
              <a:rPr lang="ru-RU" sz="3200" dirty="0" smtClean="0"/>
              <a:t>институт развития и </a:t>
            </a:r>
            <a:r>
              <a:rPr sz="3200" dirty="0" smtClean="0"/>
              <a:t>фонд фондов</a:t>
            </a:r>
            <a:endParaRPr lang="ru-RU" sz="32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20109" y="3893251"/>
            <a:ext cx="1000934" cy="224540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8,2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млрд. руб.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540900" y="1784831"/>
            <a:ext cx="3212377" cy="112324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Уставный капитал ОАО «РВК» - </a:t>
            </a:r>
            <a:r>
              <a:rPr lang="ru-RU" sz="1400" b="1" dirty="0" smtClean="0">
                <a:solidFill>
                  <a:schemeClr val="tx1"/>
                </a:solidFill>
              </a:rPr>
              <a:t>30 млрд</a:t>
            </a:r>
            <a:r>
              <a:rPr lang="ru-RU" sz="1400" b="1" dirty="0">
                <a:solidFill>
                  <a:schemeClr val="tx1"/>
                </a:solidFill>
              </a:rPr>
              <a:t>. руб.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ОАО «РВК» создано в соответствии с распоряжением Правительства РФ от 7 июня 2006 года № 838-р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529611" y="3618469"/>
            <a:ext cx="3212377" cy="1043187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Сформированных  фондов -  1</a:t>
            </a:r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Фондов  в зарубежной юрисдикции -2</a:t>
            </a:r>
          </a:p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Доля ОАО «РВК» 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15 </a:t>
            </a:r>
            <a:r>
              <a:rPr lang="ru-RU" sz="1400" b="1" dirty="0">
                <a:solidFill>
                  <a:schemeClr val="tx1"/>
                </a:solidFill>
              </a:rPr>
              <a:t>млрд. руб.</a:t>
            </a:r>
          </a:p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Размер  фондов 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25 </a:t>
            </a:r>
            <a:r>
              <a:rPr lang="ru-RU" sz="1400" b="1" dirty="0">
                <a:solidFill>
                  <a:schemeClr val="tx1"/>
                </a:solidFill>
              </a:rPr>
              <a:t>млрд. руб.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540900" y="5394401"/>
            <a:ext cx="3212377" cy="62674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Портфель компаний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en-US" sz="1400" b="1" dirty="0">
                <a:solidFill>
                  <a:schemeClr val="tx1"/>
                </a:solidFill>
              </a:rPr>
              <a:t>7</a:t>
            </a: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4763" indent="-4763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Объем инвестиций 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8,2 млрд. руб.</a:t>
            </a: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gray">
          <a:xfrm>
            <a:off x="5542461" y="4887767"/>
            <a:ext cx="3212377" cy="506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фондов РВК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gray">
          <a:xfrm>
            <a:off x="5552189" y="1290156"/>
            <a:ext cx="3212377" cy="506633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РВК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gray">
          <a:xfrm>
            <a:off x="5540900" y="3115009"/>
            <a:ext cx="3212377" cy="506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Фонды РВК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216975" y="1816878"/>
            <a:ext cx="3882389" cy="432177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Глобализация российской инновационной </a:t>
            </a:r>
            <a:r>
              <a:rPr lang="ru-RU" dirty="0" smtClean="0">
                <a:solidFill>
                  <a:schemeClr val="tx1"/>
                </a:solidFill>
              </a:rPr>
              <a:t>индустрии</a:t>
            </a:r>
          </a:p>
          <a:p>
            <a:pPr marL="442913" indent="-442913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Стимулирование спроса на инновационные </a:t>
            </a:r>
            <a:r>
              <a:rPr lang="ru-RU" dirty="0" smtClean="0">
                <a:solidFill>
                  <a:schemeClr val="tx1"/>
                </a:solidFill>
              </a:rPr>
              <a:t>компании</a:t>
            </a:r>
          </a:p>
          <a:p>
            <a:pPr marL="442913" indent="-442913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Развитие сервисной инфраструктуры </a:t>
            </a:r>
            <a:r>
              <a:rPr lang="ru-RU" dirty="0" err="1">
                <a:solidFill>
                  <a:schemeClr val="tx1"/>
                </a:solidFill>
              </a:rPr>
              <a:t>инновационно</a:t>
            </a:r>
            <a:r>
              <a:rPr lang="ru-RU" dirty="0">
                <a:solidFill>
                  <a:schemeClr val="tx1"/>
                </a:solidFill>
              </a:rPr>
              <a:t>-венчурной </a:t>
            </a:r>
            <a:r>
              <a:rPr lang="ru-RU" dirty="0" smtClean="0">
                <a:solidFill>
                  <a:schemeClr val="tx1"/>
                </a:solidFill>
              </a:rPr>
              <a:t>экосистемы</a:t>
            </a:r>
          </a:p>
          <a:p>
            <a:pPr marL="442913" indent="-442913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Развитие профессионализма участников </a:t>
            </a:r>
            <a:r>
              <a:rPr lang="ru-RU" dirty="0" smtClean="0">
                <a:solidFill>
                  <a:schemeClr val="tx1"/>
                </a:solidFill>
              </a:rPr>
              <a:t>экосистемы</a:t>
            </a:r>
          </a:p>
          <a:p>
            <a:pPr marL="442913" indent="-442913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Стимулирование спроса на инновационную </a:t>
            </a:r>
            <a:r>
              <a:rPr lang="ru-RU" dirty="0" smtClean="0">
                <a:solidFill>
                  <a:schemeClr val="tx1"/>
                </a:solidFill>
              </a:rPr>
              <a:t>продукцию</a:t>
            </a:r>
          </a:p>
          <a:p>
            <a:pPr marL="442913" indent="-442913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Продвижение инновационной </a:t>
            </a:r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gray">
          <a:xfrm>
            <a:off x="216976" y="1310246"/>
            <a:ext cx="3882388" cy="506633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развития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977" y="940694"/>
            <a:ext cx="3882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институт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63648" y="939133"/>
            <a:ext cx="450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фонд </a:t>
            </a:r>
            <a:r>
              <a:rPr lang="ru-RU" dirty="0"/>
              <a:t>фондов</a:t>
            </a:r>
          </a:p>
        </p:txBody>
      </p:sp>
    </p:spTree>
    <p:extLst>
      <p:ext uri="{BB962C8B-B14F-4D97-AF65-F5344CB8AC3E}">
        <p14:creationId xmlns:p14="http://schemas.microsoft.com/office/powerpoint/2010/main" val="28309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0" b="16133"/>
          <a:stretch>
            <a:fillRect/>
          </a:stretch>
        </p:blipFill>
        <p:spPr bwMode="auto">
          <a:xfrm>
            <a:off x="1549400" y="1949450"/>
            <a:ext cx="60579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3122613" y="2279650"/>
            <a:ext cx="2898775" cy="3143250"/>
            <a:chOff x="3122269" y="2279628"/>
            <a:chExt cx="2899462" cy="3143272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3122269" y="2279628"/>
              <a:ext cx="1802861" cy="2186985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noProof="1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3152041" y="4242094"/>
              <a:ext cx="2530620" cy="1180806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noProof="1">
                <a:latin typeface="+mn-lt"/>
                <a:ea typeface="+mn-ea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772961" y="2515790"/>
              <a:ext cx="1248770" cy="2351633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noProof="1">
                <a:latin typeface="+mn-lt"/>
                <a:ea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00" y="1022348"/>
            <a:ext cx="8636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mbria" charset="0"/>
              </a:rPr>
              <a:t>Формирование в РФ географически распределенного кластера инфраструктурных сервисных компаний для оказания профессиональных услуг мирового уровня инновационным компаниям малого и среднего бизнеса</a:t>
            </a:r>
          </a:p>
        </p:txBody>
      </p:sp>
      <p:sp>
        <p:nvSpPr>
          <p:cNvPr id="13" name="TextBox 12"/>
          <p:cNvSpPr txBox="1"/>
          <p:nvPr/>
        </p:nvSpPr>
        <p:spPr>
          <a:xfrm rot="20700296">
            <a:off x="3454400" y="2713404"/>
            <a:ext cx="2331039" cy="2339609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892378"/>
              </a:avLst>
            </a:prstTxWarp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Cambria"/>
                <a:ea typeface="+mn-ea"/>
                <a:cs typeface="Cambria"/>
              </a:rPr>
              <a:t>Профессиональные</a:t>
            </a:r>
            <a:r>
              <a:rPr lang="ru-RU" sz="2000" b="1" dirty="0" smtClean="0">
                <a:solidFill>
                  <a:srgbClr val="376092"/>
                </a:solidFill>
                <a:latin typeface="Cambria"/>
                <a:ea typeface="+mn-ea"/>
                <a:cs typeface="Cambria"/>
              </a:rPr>
              <a:t>    </a:t>
            </a:r>
            <a:r>
              <a:rPr lang="ru-RU" sz="2000" b="1" dirty="0" smtClean="0">
                <a:solidFill>
                  <a:schemeClr val="accent1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сервисные </a:t>
            </a:r>
            <a:r>
              <a:rPr lang="ru-RU" sz="2000" b="1" dirty="0" smtClean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услуги</a:t>
            </a:r>
            <a:endParaRPr lang="ru-RU" sz="2000" b="1" dirty="0">
              <a:solidFill>
                <a:schemeClr val="bg1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231" y="2726804"/>
            <a:ext cx="19350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algn="ctr"/>
            <a:r>
              <a:rPr lang="ru-RU" b="1" dirty="0">
                <a:latin typeface="Cambria" charset="0"/>
              </a:rPr>
              <a:t>географически </a:t>
            </a:r>
            <a:r>
              <a:rPr lang="ru-RU" b="1" dirty="0" smtClean="0">
                <a:latin typeface="Cambria" charset="0"/>
              </a:rPr>
              <a:t/>
            </a:r>
            <a:br>
              <a:rPr lang="ru-RU" b="1" dirty="0" smtClean="0">
                <a:latin typeface="Cambria" charset="0"/>
              </a:rPr>
            </a:br>
            <a:r>
              <a:rPr lang="ru-RU" b="1" dirty="0" smtClean="0">
                <a:latin typeface="Cambria" charset="0"/>
              </a:rPr>
              <a:t>доступно</a:t>
            </a:r>
            <a:endParaRPr lang="ru-RU" b="1" dirty="0">
              <a:latin typeface="Cambri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550" y="5053013"/>
            <a:ext cx="2544763" cy="64611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ru-RU" b="1">
                <a:latin typeface="Cambria" charset="0"/>
              </a:rPr>
              <a:t>ценовая доступность</a:t>
            </a:r>
          </a:p>
          <a:p>
            <a:pPr marL="0" lvl="1" algn="ctr"/>
            <a:r>
              <a:rPr lang="ru-RU" b="1" dirty="0">
                <a:latin typeface="Cambria" charset="0"/>
              </a:rPr>
              <a:t>массовых услуг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1713" y="5053013"/>
            <a:ext cx="2449512" cy="64611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ru-RU" b="1">
                <a:latin typeface="Cambria" charset="0"/>
              </a:rPr>
              <a:t>с учетом специфики</a:t>
            </a:r>
          </a:p>
          <a:p>
            <a:pPr marL="0" lvl="1" algn="ctr"/>
            <a:r>
              <a:rPr lang="ru-RU" b="1" dirty="0">
                <a:latin typeface="Cambria" charset="0"/>
              </a:rPr>
              <a:t>инноваций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1750" y="2743200"/>
            <a:ext cx="2044700" cy="646113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ru-RU" b="1" dirty="0">
                <a:latin typeface="Cambria" charset="0"/>
              </a:rPr>
              <a:t>на основе</a:t>
            </a:r>
          </a:p>
          <a:p>
            <a:pPr marL="0" lvl="1" algn="ctr"/>
            <a:r>
              <a:rPr lang="ru-RU" b="1" dirty="0">
                <a:latin typeface="Cambria" charset="0"/>
              </a:rPr>
              <a:t>лучших практик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1163" y="5969000"/>
            <a:ext cx="32527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algn="ctr"/>
            <a:r>
              <a:rPr lang="ru-RU" b="1">
                <a:latin typeface="Cambria" charset="0"/>
              </a:rPr>
              <a:t>качество и стандартизация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Стратегическая цель </a:t>
            </a:r>
            <a:r>
              <a:rPr sz="3200" dirty="0" err="1" smtClean="0"/>
              <a:t>Инфрафонда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6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1100866"/>
            <a:ext cx="8253413" cy="13681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53" y="2685038"/>
            <a:ext cx="8253413" cy="165618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851" y="4574883"/>
            <a:ext cx="8253413" cy="17543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 rot="-5400000">
            <a:off x="-27641" y="1553956"/>
            <a:ext cx="136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mbria" charset="0"/>
              </a:rPr>
              <a:t>2011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 rot="-5400000">
            <a:off x="-171652" y="3282148"/>
            <a:ext cx="165618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mbria" charset="0"/>
              </a:rPr>
              <a:t>2012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 rot="-5400000">
            <a:off x="-220725" y="5221060"/>
            <a:ext cx="175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mbria" charset="0"/>
              </a:rPr>
              <a:t>2013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887422" y="1052740"/>
            <a:ext cx="79422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В фокусе инвестиционной деятельности Фонда – компании</a:t>
            </a:r>
            <a:r>
              <a:rPr lang="en-US" dirty="0">
                <a:latin typeface="+mn-lt"/>
              </a:rPr>
              <a:t>,</a:t>
            </a:r>
            <a:r>
              <a:rPr lang="ru-RU" dirty="0" smtClean="0">
                <a:latin typeface="+mn-lt"/>
              </a:rPr>
              <a:t> предоставляющие 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услуги, недостаточно представленные  на рынке РФ</a:t>
            </a:r>
            <a:r>
              <a:rPr lang="ru-RU" dirty="0" smtClean="0">
                <a:latin typeface="+mn-lt"/>
              </a:rPr>
              <a:t>, и отсутствие/нехватка которых тормозит развитие отечественной инновационно-венчурной экосистемы, включая вывод российской инновационной продукции на зарубежные рынки.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887425" y="2660586"/>
            <a:ext cx="79422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+mn-lt"/>
              </a:rPr>
              <a:t>Диверсификация портфеля Фонда для обеспечения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полного спектра специализированных инфраструктурных услуг</a:t>
            </a:r>
            <a:r>
              <a:rPr lang="ru-RU" dirty="0" smtClean="0">
                <a:latin typeface="+mn-lt"/>
              </a:rPr>
              <a:t> для инновационного сообщества на базе сервисных компаний. С целью диверсификации инвестиционного портфеля </a:t>
            </a:r>
            <a:r>
              <a:rPr lang="ru-RU" dirty="0" err="1" smtClean="0">
                <a:latin typeface="+mn-lt"/>
              </a:rPr>
              <a:t>Инфрафонд</a:t>
            </a:r>
            <a:r>
              <a:rPr lang="ru-RU" dirty="0" smtClean="0">
                <a:latin typeface="+mn-lt"/>
              </a:rPr>
              <a:t> будет осуществлять  инвестиции в широкий спектр инфраструктурных компаний, работающих на различных сегментах инновационного рынка.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887423" y="4574882"/>
            <a:ext cx="79422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Формирование портфеля Фонда с оптимальным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соотношение доходности и риска</a:t>
            </a:r>
            <a:r>
              <a:rPr lang="ru-RU" dirty="0" smtClean="0">
                <a:latin typeface="+mn-lt"/>
              </a:rPr>
              <a:t>, и обеспечивающего полный спектр ключевых инфраструктурных услуг для инновационно-венчурного сообщества на базе сервисных компаний в портфеле Фонда.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+mn-lt"/>
              </a:rPr>
              <a:t>П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ривлечение в фонд институциональных инвесторов</a:t>
            </a:r>
            <a:r>
              <a:rPr lang="ru-RU" dirty="0" smtClean="0">
                <a:latin typeface="+mn-lt"/>
              </a:rPr>
              <a:t> из России, Японии, Китая, Евросоюза и США и как следствие уменьшение доли РВК.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Инвестиционные </a:t>
            </a:r>
            <a:r>
              <a:rPr sz="3200" dirty="0" err="1" smtClean="0"/>
              <a:t>приоритеты</a:t>
            </a:r>
            <a:r>
              <a:rPr sz="3200" dirty="0" smtClean="0"/>
              <a:t> </a:t>
            </a:r>
            <a:r>
              <a:rPr sz="3200" dirty="0" err="1" smtClean="0"/>
              <a:t>Инфрафонда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75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Объекты инвестирования </a:t>
            </a:r>
            <a:r>
              <a:rPr lang="ru-RU" sz="3200" dirty="0" err="1" smtClean="0"/>
              <a:t>Инфрафонда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4278082"/>
              </p:ext>
            </p:extLst>
          </p:nvPr>
        </p:nvGraphicFramePr>
        <p:xfrm>
          <a:off x="274221" y="1071546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3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475505"/>
              </p:ext>
            </p:extLst>
          </p:nvPr>
        </p:nvGraphicFramePr>
        <p:xfrm>
          <a:off x="1974883" y="2211699"/>
          <a:ext cx="4143375" cy="324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Условия инвестирования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326" y="1271566"/>
            <a:ext cx="3600000" cy="1080000"/>
          </a:xfrm>
          <a:prstGeom prst="roundRect">
            <a:avLst/>
          </a:prstGeom>
          <a:solidFill>
            <a:schemeClr val="accent3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75999" lon="19501080" rev="2686218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ru-RU" sz="3200" noProof="1">
                <a:solidFill>
                  <a:schemeClr val="bg1"/>
                </a:solidFill>
              </a:rPr>
              <a:t>Частный инвестор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462270" y="2502668"/>
            <a:ext cx="542940" cy="660082"/>
          </a:xfrm>
          <a:prstGeom prst="downArrow">
            <a:avLst/>
          </a:prstGeom>
          <a:solidFill>
            <a:schemeClr val="accent3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75999" lon="19501080" rev="2686218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/>
          <a:lstStyle/>
          <a:p>
            <a:pPr>
              <a:defRPr/>
            </a:pPr>
            <a:endParaRPr lang="ru-RU" sz="3200" noProof="1">
              <a:solidFill>
                <a:schemeClr val="bg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029333" y="4903518"/>
            <a:ext cx="584885" cy="571504"/>
          </a:xfrm>
          <a:prstGeom prst="upArrow">
            <a:avLst/>
          </a:prstGeom>
          <a:solidFill>
            <a:schemeClr val="accent1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75999" lon="19501080" rev="2686218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/>
          <a:lstStyle/>
          <a:p>
            <a:pPr>
              <a:defRPr/>
            </a:pPr>
            <a:endParaRPr lang="ru-RU" sz="3200" noProof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812185"/>
            <a:ext cx="2771271" cy="830997"/>
          </a:xfrm>
          <a:prstGeom prst="rect">
            <a:avLst/>
          </a:prstGeom>
          <a:noFill/>
          <a:scene3d>
            <a:camera prst="orthographicFront">
              <a:rot lat="19074000" lon="19500000" rev="2688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&gt;=25%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 денежной форме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7876" y="4518830"/>
            <a:ext cx="1736373" cy="830997"/>
          </a:xfrm>
          <a:prstGeom prst="rect">
            <a:avLst/>
          </a:prstGeom>
          <a:noFill/>
          <a:scene3d>
            <a:camera prst="orthographicFront">
              <a:rot lat="19074000" lon="19500000" rev="2688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&lt;= € </a:t>
            </a:r>
            <a:r>
              <a:rPr lang="en-US" sz="2400" b="1" dirty="0" smtClean="0">
                <a:solidFill>
                  <a:srgbClr val="C00000"/>
                </a:solidFill>
              </a:rPr>
              <a:t>2,5 </a:t>
            </a:r>
            <a:r>
              <a:rPr lang="en-US" sz="2400" b="1" dirty="0" err="1" smtClean="0">
                <a:solidFill>
                  <a:srgbClr val="C00000"/>
                </a:solidFill>
              </a:rPr>
              <a:t>mln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&lt;=75%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5430" y="4952062"/>
            <a:ext cx="3600000" cy="1080000"/>
          </a:xfrm>
          <a:prstGeom prst="roundRect">
            <a:avLst/>
          </a:prstGeom>
          <a:solidFill>
            <a:schemeClr val="accent1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75999" lon="19501080" rev="2686218"/>
            </a:camera>
            <a:lightRig rig="threePt" dir="t"/>
          </a:scene3d>
          <a:sp3d extrusionH="127000" prstMaterial="matte">
            <a:bevelT w="0" h="0" prst="softRound"/>
            <a:bevelB w="0" h="0" prst="softRound"/>
            <a:contourClr>
              <a:schemeClr val="bg1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ru-RU" sz="3200" noProof="1">
                <a:solidFill>
                  <a:schemeClr val="bg1"/>
                </a:solidFill>
              </a:rPr>
              <a:t>ИнфраФонд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1884" y="2877382"/>
            <a:ext cx="3022568" cy="1200329"/>
          </a:xfrm>
          <a:prstGeom prst="rect">
            <a:avLst/>
          </a:prstGeom>
          <a:noFill/>
          <a:scene3d>
            <a:camera prst="orthographicFront">
              <a:rot lat="19074000" lon="19500000" rev="2688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Сервисная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13155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2"/>
          <p:cNvSpPr txBox="1">
            <a:spLocks/>
          </p:cNvSpPr>
          <p:nvPr/>
        </p:nvSpPr>
        <p:spPr>
          <a:xfrm>
            <a:off x="7013768" y="4223399"/>
            <a:ext cx="2009042" cy="107157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265113" lv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Отклонить </a:t>
            </a:r>
          </a:p>
          <a:p>
            <a:pPr marL="265113" lv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Рекомендовать доработать</a:t>
            </a:r>
          </a:p>
          <a:p>
            <a:pPr marL="2651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Одобрить сделку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7013768" y="2283690"/>
            <a:ext cx="2009042" cy="1500198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2651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Отклонить </a:t>
            </a:r>
          </a:p>
          <a:p>
            <a:pPr marL="2651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Рекомендовать доработать </a:t>
            </a:r>
          </a:p>
          <a:p>
            <a:pPr marL="2651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Инициировать тщательную проверку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08808" y="4288462"/>
            <a:ext cx="5500726" cy="2214578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265113" indent="-265113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Проверка достоверности представленной компанией/ командой проекта финансовой, юридической, технической и иной информации;</a:t>
            </a:r>
          </a:p>
          <a:p>
            <a:pPr marL="265113" indent="-265113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Подтверждение предположений, заложенных в бизнес-плане компании/проекта, и правильности оформления всех необходимых документов, в том числе на предмет их соответствия действующему законодательству;</a:t>
            </a:r>
          </a:p>
          <a:p>
            <a:pPr marL="265113" indent="-265113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Подтверждение профессионализма специалистов  компании/проекта.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07657" y="2750858"/>
            <a:ext cx="5503028" cy="928694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265113" lvl="0" indent="-2651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Комплексная проверка реализуемости проекта, его соответствия приоритетным инвестиционным и отраслевым критериям Фонда, способности компании предоставлять услуги участникам инновационного рынка.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Процесс анализа и отбора сервисных</a:t>
            </a:r>
            <a:r>
              <a:rPr lang="en-US" sz="3200" dirty="0" smtClean="0"/>
              <a:t> </a:t>
            </a:r>
            <a:r>
              <a:rPr lang="ru-RU" sz="3200" dirty="0" smtClean="0"/>
              <a:t>компаний/проектов</a:t>
            </a:r>
            <a:endParaRPr lang="ru-RU" sz="3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09207" y="1361802"/>
            <a:ext cx="5452846" cy="791352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/>
          <a:lstStyle/>
          <a:p>
            <a:pPr marL="265113" indent="-265113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Первичный отбор компаний/ проектов, соответствующих концепции фонда и отраслевой специализации сервисных компаний.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526" y="1053052"/>
            <a:ext cx="5559071" cy="34610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Рассмотрение заявок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5604" y="2414374"/>
            <a:ext cx="5607884" cy="34610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Предварительный анализ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370" y="4022999"/>
            <a:ext cx="5607884" cy="34610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Тщательная проверка</a:t>
            </a: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gray">
          <a:xfrm rot="16200000">
            <a:off x="4876342" y="3528180"/>
            <a:ext cx="3785396" cy="57240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Инвестиционный комитет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2256" y="313634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0256" y="2413499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0256" y="27604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314" y="506067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314" y="435320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314" y="470694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Прямоугольник 50"/>
          <p:cNvSpPr/>
          <p:nvPr/>
        </p:nvSpPr>
        <p:spPr>
          <a:xfrm>
            <a:off x="7010408" y="1077690"/>
            <a:ext cx="1915765" cy="642942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Заявка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10408" y="5857891"/>
            <a:ext cx="1915765" cy="642942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Сделка</a:t>
            </a:r>
          </a:p>
        </p:txBody>
      </p:sp>
      <p:sp>
        <p:nvSpPr>
          <p:cNvPr id="68" name="Прямоугольник 67"/>
          <p:cNvSpPr/>
          <p:nvPr/>
        </p:nvSpPr>
        <p:spPr>
          <a:xfrm rot="16200000">
            <a:off x="-2321321" y="3536602"/>
            <a:ext cx="5447781" cy="48068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Фонд</a:t>
            </a:r>
          </a:p>
        </p:txBody>
      </p:sp>
      <p:sp>
        <p:nvSpPr>
          <p:cNvPr id="33" name="Овал 32"/>
          <p:cNvSpPr/>
          <p:nvPr/>
        </p:nvSpPr>
        <p:spPr>
          <a:xfrm>
            <a:off x="5835998" y="904635"/>
            <a:ext cx="642942" cy="642942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804189" y="2207541"/>
            <a:ext cx="642942" cy="642942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501058" y="1831682"/>
            <a:ext cx="642942" cy="642942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835998" y="3814379"/>
            <a:ext cx="642942" cy="642942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501058" y="3772429"/>
            <a:ext cx="642942" cy="642942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sz="4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5400000">
            <a:off x="6497294" y="1179854"/>
            <a:ext cx="571504" cy="497764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3" name="Стрелка вниз 42"/>
          <p:cNvSpPr/>
          <p:nvPr/>
        </p:nvSpPr>
        <p:spPr>
          <a:xfrm>
            <a:off x="7728831" y="5360127"/>
            <a:ext cx="578916" cy="497764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8755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sz="3200" dirty="0" smtClean="0"/>
              <a:t>Основные механизмы работы</a:t>
            </a:r>
            <a:r>
              <a:rPr lang="en-US" sz="3200" dirty="0" smtClean="0"/>
              <a:t> </a:t>
            </a:r>
            <a:r>
              <a:rPr sz="3200" dirty="0" smtClean="0"/>
              <a:t>по управлению портфелем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5142465" y="4734966"/>
            <a:ext cx="3684400" cy="1602333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600" dirty="0">
                <a:solidFill>
                  <a:schemeClr val="accent1"/>
                </a:solidFill>
              </a:rPr>
              <a:t>организация взаимодействия портфельных компаний Фонда с портфельными компаниями ОАО «РВК» и компаниями, поддержанными ОАО «РВК», с целью расширения клиентской базы портфельных компаний Фонда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6058149" y="2684835"/>
            <a:ext cx="2768716" cy="1456655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600" dirty="0">
                <a:solidFill>
                  <a:schemeClr val="accent1"/>
                </a:solidFill>
              </a:rPr>
              <a:t>организация взаимодействия между портфельными компаниями с целью достижения синергетического эффекта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9931" y="1269132"/>
            <a:ext cx="5882946" cy="703213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600" dirty="0">
                <a:solidFill>
                  <a:schemeClr val="accent1"/>
                </a:solidFill>
              </a:rPr>
              <a:t>операционный и финансовый мониторинг деятельности компании, который обеспечивается ведением информационного обмена в реальном времени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46627" y="4734966"/>
            <a:ext cx="3682862" cy="1602333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600" dirty="0">
                <a:solidFill>
                  <a:schemeClr val="accent1"/>
                </a:solidFill>
              </a:rPr>
              <a:t>принятие решений в совете директоров (привлечение в Совет директоров сотрудников Фонда, независимых директоров из пула экспертов Фонда, участие в утверждении бюджета компании, ее ключевых показателей и бизнес-плана)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346627" y="2665468"/>
            <a:ext cx="2768718" cy="1456655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935" tIns="75935" rIns="101246" bIns="50623" anchor="ctr"/>
          <a:lstStyle/>
          <a:p>
            <a:pPr marL="3349" indent="-3349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ru-RU" sz="1600" dirty="0">
                <a:solidFill>
                  <a:schemeClr val="accent1"/>
                </a:solidFill>
              </a:rPr>
              <a:t>взращивание компании, развитие доходной составляющей, повышение эффективности (новые клиенты, укрепление менеджмента)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3376857" y="2180173"/>
            <a:ext cx="2471894" cy="2525702"/>
            <a:chOff x="3113150" y="1877689"/>
            <a:chExt cx="2917700" cy="3102622"/>
          </a:xfrm>
        </p:grpSpPr>
        <p:grpSp>
          <p:nvGrpSpPr>
            <p:cNvPr id="9" name="Группа 11"/>
            <p:cNvGrpSpPr/>
            <p:nvPr/>
          </p:nvGrpSpPr>
          <p:grpSpPr>
            <a:xfrm>
              <a:off x="4202060" y="3241851"/>
              <a:ext cx="1532345" cy="1532345"/>
              <a:chOff x="1253736" y="1289455"/>
              <a:chExt cx="1532345" cy="1532345"/>
            </a:xfrm>
            <a:effectLst>
              <a:outerShdw blurRad="50800" dist="50800" dir="5400000" algn="ctr" rotWithShape="0">
                <a:schemeClr val="tx1"/>
              </a:outerShdw>
            </a:effectLst>
          </p:grpSpPr>
          <p:sp>
            <p:nvSpPr>
              <p:cNvPr id="20" name=" 3"/>
              <p:cNvSpPr/>
              <p:nvPr/>
            </p:nvSpPr>
            <p:spPr>
              <a:xfrm>
                <a:off x="1253736" y="1289455"/>
                <a:ext cx="1532345" cy="1532345"/>
              </a:xfrm>
              <a:prstGeom prst="gear9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 4"/>
              <p:cNvSpPr/>
              <p:nvPr/>
            </p:nvSpPr>
            <p:spPr>
              <a:xfrm>
                <a:off x="1561805" y="1648401"/>
                <a:ext cx="916207" cy="7876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9690" tIns="59690" rIns="59690" bIns="59690" spcCol="1270" anchor="ctr"/>
              <a:lstStyle/>
              <a:p>
                <a:pPr defTabSz="146888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3300" dirty="0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3310514" y="2879661"/>
              <a:ext cx="1114432" cy="1114432"/>
              <a:chOff x="362190" y="927265"/>
              <a:chExt cx="1114432" cy="1114432"/>
            </a:xfrm>
            <a:solidFill>
              <a:schemeClr val="bg1">
                <a:lumMod val="65000"/>
              </a:schemeClr>
            </a:solidFill>
            <a:effectLst>
              <a:outerShdw blurRad="50800" dist="50800" dir="5400000" algn="ctr" rotWithShape="0">
                <a:schemeClr val="tx1"/>
              </a:outerShdw>
            </a:effectLst>
          </p:grpSpPr>
          <p:sp>
            <p:nvSpPr>
              <p:cNvPr id="18" name=" 5"/>
              <p:cNvSpPr/>
              <p:nvPr/>
            </p:nvSpPr>
            <p:spPr>
              <a:xfrm>
                <a:off x="362190" y="927265"/>
                <a:ext cx="1114432" cy="1114432"/>
              </a:xfrm>
              <a:prstGeom prst="gear6">
                <a:avLst/>
              </a:pr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9" name=" 6"/>
              <p:cNvSpPr/>
              <p:nvPr/>
            </p:nvSpPr>
            <p:spPr>
              <a:xfrm>
                <a:off x="642751" y="1209523"/>
                <a:ext cx="553310" cy="5499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defTabSz="103134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300" dirty="0"/>
              </a:p>
            </p:txBody>
          </p:sp>
        </p:grpSp>
        <p:grpSp>
          <p:nvGrpSpPr>
            <p:cNvPr id="11" name="Группа 13"/>
            <p:cNvGrpSpPr/>
            <p:nvPr/>
          </p:nvGrpSpPr>
          <p:grpSpPr>
            <a:xfrm>
              <a:off x="3934710" y="2110816"/>
              <a:ext cx="1091916" cy="1091916"/>
              <a:chOff x="986386" y="158420"/>
              <a:chExt cx="1091916" cy="1091916"/>
            </a:xfrm>
            <a:solidFill>
              <a:schemeClr val="accent2"/>
            </a:solidFill>
            <a:effectLst>
              <a:outerShdw blurRad="50800" dist="50800" dir="5400000" algn="ctr" rotWithShape="0">
                <a:schemeClr val="tx1"/>
              </a:outerShdw>
            </a:effectLst>
          </p:grpSpPr>
          <p:sp>
            <p:nvSpPr>
              <p:cNvPr id="16" name=" 7"/>
              <p:cNvSpPr/>
              <p:nvPr/>
            </p:nvSpPr>
            <p:spPr>
              <a:xfrm rot="20700000">
                <a:off x="986386" y="158420"/>
                <a:ext cx="1091916" cy="1091916"/>
              </a:xfrm>
              <a:prstGeom prst="gear6">
                <a:avLst/>
              </a:pr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 8"/>
              <p:cNvSpPr/>
              <p:nvPr/>
            </p:nvSpPr>
            <p:spPr>
              <a:xfrm>
                <a:off x="1225876" y="397909"/>
                <a:ext cx="612938" cy="612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6990" tIns="46990" rIns="46990" bIns="46990" spcCol="1270" anchor="ctr"/>
              <a:lstStyle/>
              <a:p>
                <a:pPr defTabSz="115635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600" dirty="0"/>
              </a:p>
            </p:txBody>
          </p:sp>
        </p:grpSp>
        <p:sp>
          <p:nvSpPr>
            <p:cNvPr id="13" name="Круговая стрелка 12"/>
            <p:cNvSpPr/>
            <p:nvPr/>
          </p:nvSpPr>
          <p:spPr>
            <a:xfrm>
              <a:off x="4068784" y="3019340"/>
              <a:ext cx="1962066" cy="1960971"/>
            </a:xfrm>
            <a:prstGeom prst="circularArrow">
              <a:avLst>
                <a:gd name="adj1" fmla="val 4687"/>
                <a:gd name="adj2" fmla="val 299029"/>
                <a:gd name="adj3" fmla="val 2469251"/>
                <a:gd name="adj4" fmla="val 15966316"/>
                <a:gd name="adj5" fmla="val 5469"/>
              </a:avLst>
            </a:prstGeom>
            <a:ln>
              <a:noFill/>
            </a:ln>
            <a:effectLst>
              <a:outerShdw blurRad="50800" dist="50800" dir="5400000" sx="102000" sy="102000" algn="ctr" rotWithShape="0">
                <a:schemeClr val="tx1"/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 10"/>
            <p:cNvSpPr/>
            <p:nvPr/>
          </p:nvSpPr>
          <p:spPr>
            <a:xfrm>
              <a:off x="3113150" y="2639848"/>
              <a:ext cx="1425514" cy="1424285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sx="102000" sy="102000" algn="ctr" rotWithShape="0">
                <a:schemeClr val="tx1"/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Круговая стрелка 14"/>
            <p:cNvSpPr/>
            <p:nvPr/>
          </p:nvSpPr>
          <p:spPr>
            <a:xfrm>
              <a:off x="3681451" y="1877689"/>
              <a:ext cx="1536634" cy="1537021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50800" dir="5400000" sx="102000" sy="102000" algn="ctr" rotWithShape="0">
                <a:schemeClr val="tx1"/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227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747474"/>
      </a:dk1>
      <a:lt1>
        <a:sysClr val="window" lastClr="FFFFFF"/>
      </a:lt1>
      <a:dk2>
        <a:srgbClr val="1F497D"/>
      </a:dk2>
      <a:lt2>
        <a:srgbClr val="E8E8E8"/>
      </a:lt2>
      <a:accent1>
        <a:srgbClr val="A82A54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ndar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1457</Words>
  <Application>Microsoft Office PowerPoint</Application>
  <PresentationFormat>Экран (4:3)</PresentationFormat>
  <Paragraphs>303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Современные инструменты развития региональной инфраструктуры инноваций</vt:lpstr>
      <vt:lpstr>Участники ИнфраФонда РВК</vt:lpstr>
      <vt:lpstr>Российская венчурная компания –  институт развития и фонд фондов</vt:lpstr>
      <vt:lpstr>Стратегическая цель Инфрафонда</vt:lpstr>
      <vt:lpstr>Инвестиционные приоритеты Инфрафонда</vt:lpstr>
      <vt:lpstr>Объекты инвестирования Инфрафонда </vt:lpstr>
      <vt:lpstr>Условия инвестирования</vt:lpstr>
      <vt:lpstr>Процесс анализа и отбора сервисных компаний/проектов</vt:lpstr>
      <vt:lpstr>Основные механизмы работы по управлению портфелем</vt:lpstr>
      <vt:lpstr>Стратегия выхода Фонда</vt:lpstr>
      <vt:lpstr>Партнерская программа</vt:lpstr>
      <vt:lpstr>Основные цели формирования и развития партнерской сети Фонда</vt:lpstr>
      <vt:lpstr>Текущая ситуация</vt:lpstr>
      <vt:lpstr>Ожидаемые результаты деятельности Фонда</vt:lpstr>
      <vt:lpstr>Контакты</vt:lpstr>
      <vt:lpstr>Иностранным партнерам</vt:lpstr>
      <vt:lpstr>Основные направления сотрудничества с ИнфраФондом РВК для иностранных участников</vt:lpstr>
      <vt:lpstr>Вхождение в ИнфраФонд в качестве участника</vt:lpstr>
      <vt:lpstr>Соинвестирование в  сервисные компании</vt:lpstr>
      <vt:lpstr>Создание российского аналога зарубежной сервисной компании</vt:lpstr>
      <vt:lpstr>Преимущества сотрудничества с ИнфраФондом для иностранных инвесторов</vt:lpstr>
      <vt:lpstr>Примеры сервисных компаний</vt:lpstr>
      <vt:lpstr>Примеры сервисных компаний Отраслевая сервисная компания</vt:lpstr>
      <vt:lpstr>Примеры сервисных компаний Сервисный технологический брокер</vt:lpstr>
      <vt:lpstr>Примеры сервисных компаний Бизнес-портфель инновационной компании</vt:lpstr>
      <vt:lpstr>Примеры сервисных компаний Профессиональная технологическая экспертиза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gyugygui</dc:title>
  <dc:creator>amedvedev</dc:creator>
  <cp:lastModifiedBy>sreznik</cp:lastModifiedBy>
  <cp:revision>32</cp:revision>
  <dcterms:created xsi:type="dcterms:W3CDTF">2011-07-18T22:18:56Z</dcterms:created>
  <dcterms:modified xsi:type="dcterms:W3CDTF">2011-09-28T12:29:36Z</dcterms:modified>
</cp:coreProperties>
</file>